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27"/>
  </p:notesMasterIdLst>
  <p:sldIdLst>
    <p:sldId id="492" r:id="rId2"/>
    <p:sldId id="499" r:id="rId3"/>
    <p:sldId id="487" r:id="rId4"/>
    <p:sldId id="464" r:id="rId5"/>
    <p:sldId id="489" r:id="rId6"/>
    <p:sldId id="412" r:id="rId7"/>
    <p:sldId id="490" r:id="rId8"/>
    <p:sldId id="420" r:id="rId9"/>
    <p:sldId id="413" r:id="rId10"/>
    <p:sldId id="414" r:id="rId11"/>
    <p:sldId id="466" r:id="rId12"/>
    <p:sldId id="491" r:id="rId13"/>
    <p:sldId id="483" r:id="rId14"/>
    <p:sldId id="419" r:id="rId15"/>
    <p:sldId id="493" r:id="rId16"/>
    <p:sldId id="494" r:id="rId17"/>
    <p:sldId id="495" r:id="rId18"/>
    <p:sldId id="496" r:id="rId19"/>
    <p:sldId id="497" r:id="rId20"/>
    <p:sldId id="498" r:id="rId21"/>
    <p:sldId id="486" r:id="rId22"/>
    <p:sldId id="399" r:id="rId23"/>
    <p:sldId id="409" r:id="rId24"/>
    <p:sldId id="484" r:id="rId25"/>
    <p:sldId id="485"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120" autoAdjust="0"/>
    <p:restoredTop sz="95326" autoAdjust="0"/>
  </p:normalViewPr>
  <p:slideViewPr>
    <p:cSldViewPr snapToGrid="0">
      <p:cViewPr varScale="1">
        <p:scale>
          <a:sx n="80" d="100"/>
          <a:sy n="80" d="100"/>
        </p:scale>
        <p:origin x="1133"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5/22/2021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41717547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3388496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solidFill>
                  <a:srgbClr val="073E87"/>
                </a:solidFill>
                <a:latin typeface="Calibri" panose="020F0502020204030204" pitchFamily="34" charset="0"/>
              </a:rPr>
              <a:t>The sole purpose of an R/3 system is to provide a suite of tightly integrated, large-scale business applications. R/3 comes prepackaged with the core business applications needed by most large corporations. These applications coexist in one homogenous environment. They are designed from the ground up to run using a single database and one (very large) set of tables.</a:t>
            </a:r>
          </a:p>
          <a:p>
            <a:pPr algn="l"/>
            <a:r>
              <a:rPr lang="en-US" sz="1800" b="0" i="0" u="none" strike="noStrike" baseline="0" dirty="0">
                <a:solidFill>
                  <a:srgbClr val="073E87"/>
                </a:solidFill>
                <a:latin typeface="Calibri" panose="020F0502020204030204" pitchFamily="34" charset="0"/>
              </a:rPr>
              <a:t>Presentation: </a:t>
            </a:r>
            <a:r>
              <a:rPr lang="en-US" sz="1800" b="0" i="0" u="none" strike="noStrike" baseline="0" dirty="0">
                <a:solidFill>
                  <a:srgbClr val="073E87"/>
                </a:solidFill>
                <a:latin typeface="Candara" panose="020E0502030303020204" pitchFamily="34" charset="0"/>
              </a:rPr>
              <a:t>It is usually installed on a user's workstation. When started, the presentation server displays the R/3 menus within a window. This window is commonly known as the SAPGUI, or the user interface (or simply, the interface). </a:t>
            </a:r>
            <a:endParaRPr lang="en-US" sz="1800" b="0" i="0" u="none" strike="noStrike" baseline="0" dirty="0">
              <a:solidFill>
                <a:srgbClr val="073E87"/>
              </a:solidFill>
              <a:latin typeface="Calibri" panose="020F0502020204030204" pitchFamily="34" charset="0"/>
            </a:endParaRPr>
          </a:p>
          <a:p>
            <a:pPr algn="l"/>
            <a:r>
              <a:rPr lang="en-US" sz="1800" b="0" i="0" u="none" strike="noStrike" baseline="0" dirty="0">
                <a:solidFill>
                  <a:srgbClr val="073E87"/>
                </a:solidFill>
                <a:latin typeface="Candara" panose="020E0502030303020204" pitchFamily="34" charset="0"/>
              </a:rPr>
              <a:t>Basis : </a:t>
            </a:r>
            <a:r>
              <a:rPr lang="en-US" sz="1800" b="0" i="1" u="none" strike="noStrike" baseline="0" dirty="0">
                <a:solidFill>
                  <a:srgbClr val="073E87"/>
                </a:solidFill>
                <a:latin typeface="Candara" panose="020E0502030303020204" pitchFamily="34" charset="0"/>
              </a:rPr>
              <a:t>Basis </a:t>
            </a:r>
            <a:r>
              <a:rPr lang="en-US" sz="1800" b="0" i="0" u="none" strike="noStrike" baseline="0" dirty="0">
                <a:solidFill>
                  <a:srgbClr val="073E87"/>
                </a:solidFill>
                <a:latin typeface="Candara" panose="020E0502030303020204" pitchFamily="34" charset="0"/>
              </a:rPr>
              <a:t>is like an operating system for R/3. It sits between the ABAP/4 code and the computer's operating system. SAP likes to call it </a:t>
            </a:r>
            <a:r>
              <a:rPr lang="en-US" sz="1800" b="0" i="1" u="none" strike="noStrike" baseline="0" dirty="0">
                <a:solidFill>
                  <a:srgbClr val="073E87"/>
                </a:solidFill>
                <a:latin typeface="Candara" panose="020E0502030303020204" pitchFamily="34" charset="0"/>
              </a:rPr>
              <a:t>middleware </a:t>
            </a:r>
            <a:r>
              <a:rPr lang="en-US" sz="1800" b="0" i="0" u="none" strike="noStrike" baseline="0" dirty="0">
                <a:solidFill>
                  <a:srgbClr val="073E87"/>
                </a:solidFill>
                <a:latin typeface="Candara" panose="020E0502030303020204" pitchFamily="34" charset="0"/>
              </a:rPr>
              <a:t>because it sits in the middle, between ABAP/4 and the operating system. ABAP/4 cannot run directly on an operating system. It requires a set of programs (collectively called Basis) to load, interpret, and buffer its input and output. Basis provides the runtime environment for ABAP/4 programs.</a:t>
            </a:r>
          </a:p>
          <a:p>
            <a:pPr algn="l"/>
            <a:r>
              <a:rPr lang="en-US" sz="1800" b="0" i="0" u="none" strike="noStrike" baseline="0" dirty="0">
                <a:solidFill>
                  <a:srgbClr val="073E87"/>
                </a:solidFill>
                <a:latin typeface="Candara" panose="020E0502030303020204" pitchFamily="34" charset="0"/>
              </a:rPr>
              <a:t>Database: The database server is a set of executables that accept database requests from the application server. These requests are passed on to the RDBMS (Relation Database Management System). The RDBMS sends the data back to the database server, which then passes the information back to the application server. The application server in turn passes that information to your ABAP/4 program. </a:t>
            </a:r>
            <a:endParaRPr lang="en-US" dirty="0"/>
          </a:p>
        </p:txBody>
      </p:sp>
      <p:sp>
        <p:nvSpPr>
          <p:cNvPr id="4" name="Slide Number Placeholder 3"/>
          <p:cNvSpPr>
            <a:spLocks noGrp="1"/>
          </p:cNvSpPr>
          <p:nvPr>
            <p:ph type="sldNum" sz="quarter" idx="5"/>
          </p:nvPr>
        </p:nvSpPr>
        <p:spPr/>
        <p:txBody>
          <a:bodyPr/>
          <a:lstStyle/>
          <a:p>
            <a:fld id="{7701775E-EDE2-4DE5-A02D-A8BD8C6F6AC0}" type="slidenum">
              <a:rPr lang="en-US" smtClean="0"/>
              <a:t>3</a:t>
            </a:fld>
            <a:endParaRPr lang="en-US"/>
          </a:p>
        </p:txBody>
      </p:sp>
    </p:spTree>
    <p:extLst>
      <p:ext uri="{BB962C8B-B14F-4D97-AF65-F5344CB8AC3E}">
        <p14:creationId xmlns:p14="http://schemas.microsoft.com/office/powerpoint/2010/main" val="11193771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solidFill>
                  <a:srgbClr val="073E87"/>
                </a:solidFill>
                <a:latin typeface="Calibri" panose="020F0502020204030204" pitchFamily="34" charset="0"/>
              </a:rPr>
              <a:t>The sole purpose of an R/3 system is to provide a suite of tightly integrated, large-scale business applications. R/3 comes prepackaged with the core business applications needed by most large corporations. These applications coexist in one homogenous environment. They are designed from the ground up to run using a single database and one (very large) set of tables.</a:t>
            </a:r>
          </a:p>
          <a:p>
            <a:pPr algn="l"/>
            <a:r>
              <a:rPr lang="en-US" sz="1800" b="0" i="0" u="none" strike="noStrike" baseline="0" dirty="0">
                <a:solidFill>
                  <a:srgbClr val="073E87"/>
                </a:solidFill>
                <a:latin typeface="Calibri" panose="020F0502020204030204" pitchFamily="34" charset="0"/>
              </a:rPr>
              <a:t>Presentation: </a:t>
            </a:r>
            <a:r>
              <a:rPr lang="en-US" sz="1800" b="0" i="0" u="none" strike="noStrike" baseline="0" dirty="0">
                <a:solidFill>
                  <a:srgbClr val="073E87"/>
                </a:solidFill>
                <a:latin typeface="Candara" panose="020E0502030303020204" pitchFamily="34" charset="0"/>
              </a:rPr>
              <a:t>It is usually installed on a user's workstation. When started, the presentation server displays the R/3 menus within a window. This window is commonly known as the SAPGUI, or the user interface (or simply, the interface). </a:t>
            </a:r>
            <a:endParaRPr lang="en-US" sz="1800" b="0" i="0" u="none" strike="noStrike" baseline="0" dirty="0">
              <a:solidFill>
                <a:srgbClr val="073E87"/>
              </a:solidFill>
              <a:latin typeface="Calibri" panose="020F0502020204030204" pitchFamily="34" charset="0"/>
            </a:endParaRPr>
          </a:p>
          <a:p>
            <a:pPr algn="l"/>
            <a:r>
              <a:rPr lang="en-US" sz="1800" b="0" i="0" u="none" strike="noStrike" baseline="0" dirty="0">
                <a:solidFill>
                  <a:srgbClr val="073E87"/>
                </a:solidFill>
                <a:latin typeface="Candara" panose="020E0502030303020204" pitchFamily="34" charset="0"/>
              </a:rPr>
              <a:t>Basis : </a:t>
            </a:r>
            <a:r>
              <a:rPr lang="en-US" sz="1800" b="0" i="1" u="none" strike="noStrike" baseline="0" dirty="0">
                <a:solidFill>
                  <a:srgbClr val="073E87"/>
                </a:solidFill>
                <a:latin typeface="Candara" panose="020E0502030303020204" pitchFamily="34" charset="0"/>
              </a:rPr>
              <a:t>Basis </a:t>
            </a:r>
            <a:r>
              <a:rPr lang="en-US" sz="1800" b="0" i="0" u="none" strike="noStrike" baseline="0" dirty="0">
                <a:solidFill>
                  <a:srgbClr val="073E87"/>
                </a:solidFill>
                <a:latin typeface="Candara" panose="020E0502030303020204" pitchFamily="34" charset="0"/>
              </a:rPr>
              <a:t>is like an operating system for R/3. It sits between the ABAP/4 code and the computer's operating system. SAP likes to call it </a:t>
            </a:r>
            <a:r>
              <a:rPr lang="en-US" sz="1800" b="0" i="1" u="none" strike="noStrike" baseline="0" dirty="0">
                <a:solidFill>
                  <a:srgbClr val="073E87"/>
                </a:solidFill>
                <a:latin typeface="Candara" panose="020E0502030303020204" pitchFamily="34" charset="0"/>
              </a:rPr>
              <a:t>middleware </a:t>
            </a:r>
            <a:r>
              <a:rPr lang="en-US" sz="1800" b="0" i="0" u="none" strike="noStrike" baseline="0" dirty="0">
                <a:solidFill>
                  <a:srgbClr val="073E87"/>
                </a:solidFill>
                <a:latin typeface="Candara" panose="020E0502030303020204" pitchFamily="34" charset="0"/>
              </a:rPr>
              <a:t>because it sits in the middle, between ABAP/4 and the operating system. ABAP/4 cannot run directly on an operating system. It requires a set of programs (collectively called Basis) to load, interpret, and buffer its input and output. Basis provides the runtime environment for ABAP/4 programs.</a:t>
            </a:r>
          </a:p>
          <a:p>
            <a:pPr algn="l"/>
            <a:r>
              <a:rPr lang="en-US" sz="1800" b="0" i="0" u="none" strike="noStrike" baseline="0" dirty="0">
                <a:solidFill>
                  <a:srgbClr val="073E87"/>
                </a:solidFill>
                <a:latin typeface="Candara" panose="020E0502030303020204" pitchFamily="34" charset="0"/>
              </a:rPr>
              <a:t>Database: The database server is a set of executables that accept database requests from the application server. These requests are passed on to the RDBMS (Relation Database Management System). The RDBMS sends the data back to the database server, which then passes the information back to the application server. The application server in turn passes that information to your ABAP/4 program. </a:t>
            </a:r>
            <a:endParaRPr lang="en-US" dirty="0"/>
          </a:p>
        </p:txBody>
      </p:sp>
      <p:sp>
        <p:nvSpPr>
          <p:cNvPr id="4" name="Slide Number Placeholder 3"/>
          <p:cNvSpPr>
            <a:spLocks noGrp="1"/>
          </p:cNvSpPr>
          <p:nvPr>
            <p:ph type="sldNum" sz="quarter" idx="5"/>
          </p:nvPr>
        </p:nvSpPr>
        <p:spPr/>
        <p:txBody>
          <a:bodyPr/>
          <a:lstStyle/>
          <a:p>
            <a:fld id="{7701775E-EDE2-4DE5-A02D-A8BD8C6F6AC0}" type="slidenum">
              <a:rPr lang="en-US" smtClean="0"/>
              <a:t>4</a:t>
            </a:fld>
            <a:endParaRPr lang="en-US"/>
          </a:p>
        </p:txBody>
      </p:sp>
    </p:spTree>
    <p:extLst>
      <p:ext uri="{BB962C8B-B14F-4D97-AF65-F5344CB8AC3E}">
        <p14:creationId xmlns:p14="http://schemas.microsoft.com/office/powerpoint/2010/main" val="16869716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solidFill>
                  <a:srgbClr val="073E87"/>
                </a:solidFill>
                <a:latin typeface="Calibri" panose="020F0502020204030204" pitchFamily="34" charset="0"/>
              </a:rPr>
              <a:t>The sole purpose of an R/3 system is to provide a suite of tightly integrated, large-scale business applications. R/3 comes prepackaged with the core business applications needed by most large corporations. These applications coexist in one homogenous environment. They are designed from the ground up to run using a single database and one (very large) set of tables.</a:t>
            </a:r>
          </a:p>
          <a:p>
            <a:pPr algn="l"/>
            <a:r>
              <a:rPr lang="en-US" sz="1800" b="0" i="0" u="none" strike="noStrike" baseline="0" dirty="0">
                <a:solidFill>
                  <a:srgbClr val="073E87"/>
                </a:solidFill>
                <a:latin typeface="Calibri" panose="020F0502020204030204" pitchFamily="34" charset="0"/>
              </a:rPr>
              <a:t>Presentation: </a:t>
            </a:r>
            <a:r>
              <a:rPr lang="en-US" sz="1800" b="0" i="0" u="none" strike="noStrike" baseline="0" dirty="0">
                <a:solidFill>
                  <a:srgbClr val="073E87"/>
                </a:solidFill>
                <a:latin typeface="Candara" panose="020E0502030303020204" pitchFamily="34" charset="0"/>
              </a:rPr>
              <a:t>It is usually installed on a user's workstation. When started, the presentation server displays the R/3 menus within a window. This window is commonly known as the SAPGUI, or the user interface (or simply, the interface). </a:t>
            </a:r>
            <a:endParaRPr lang="en-US" sz="1800" b="0" i="0" u="none" strike="noStrike" baseline="0" dirty="0">
              <a:solidFill>
                <a:srgbClr val="073E87"/>
              </a:solidFill>
              <a:latin typeface="Calibri" panose="020F0502020204030204" pitchFamily="34" charset="0"/>
            </a:endParaRPr>
          </a:p>
          <a:p>
            <a:pPr algn="l"/>
            <a:r>
              <a:rPr lang="en-US" sz="1800" b="0" i="0" u="none" strike="noStrike" baseline="0" dirty="0">
                <a:solidFill>
                  <a:srgbClr val="073E87"/>
                </a:solidFill>
                <a:latin typeface="Candara" panose="020E0502030303020204" pitchFamily="34" charset="0"/>
              </a:rPr>
              <a:t>Basis : </a:t>
            </a:r>
            <a:r>
              <a:rPr lang="en-US" sz="1800" b="0" i="1" u="none" strike="noStrike" baseline="0" dirty="0">
                <a:solidFill>
                  <a:srgbClr val="073E87"/>
                </a:solidFill>
                <a:latin typeface="Candara" panose="020E0502030303020204" pitchFamily="34" charset="0"/>
              </a:rPr>
              <a:t>Basis </a:t>
            </a:r>
            <a:r>
              <a:rPr lang="en-US" sz="1800" b="0" i="0" u="none" strike="noStrike" baseline="0" dirty="0">
                <a:solidFill>
                  <a:srgbClr val="073E87"/>
                </a:solidFill>
                <a:latin typeface="Candara" panose="020E0502030303020204" pitchFamily="34" charset="0"/>
              </a:rPr>
              <a:t>is like an operating system for R/3. It sits between the ABAP/4 code and the computer's operating system. SAP likes to call it </a:t>
            </a:r>
            <a:r>
              <a:rPr lang="en-US" sz="1800" b="0" i="1" u="none" strike="noStrike" baseline="0" dirty="0">
                <a:solidFill>
                  <a:srgbClr val="073E87"/>
                </a:solidFill>
                <a:latin typeface="Candara" panose="020E0502030303020204" pitchFamily="34" charset="0"/>
              </a:rPr>
              <a:t>middleware </a:t>
            </a:r>
            <a:r>
              <a:rPr lang="en-US" sz="1800" b="0" i="0" u="none" strike="noStrike" baseline="0" dirty="0">
                <a:solidFill>
                  <a:srgbClr val="073E87"/>
                </a:solidFill>
                <a:latin typeface="Candara" panose="020E0502030303020204" pitchFamily="34" charset="0"/>
              </a:rPr>
              <a:t>because it sits in the middle, between ABAP/4 and the operating system. ABAP/4 cannot run directly on an operating system. It requires a set of programs (collectively called Basis) to load, interpret, and buffer its input and output. Basis provides the runtime environment for ABAP/4 programs.</a:t>
            </a:r>
          </a:p>
          <a:p>
            <a:pPr algn="l"/>
            <a:r>
              <a:rPr lang="en-US" sz="1800" b="0" i="0" u="none" strike="noStrike" baseline="0" dirty="0">
                <a:solidFill>
                  <a:srgbClr val="073E87"/>
                </a:solidFill>
                <a:latin typeface="Candara" panose="020E0502030303020204" pitchFamily="34" charset="0"/>
              </a:rPr>
              <a:t>Database: The database server is a set of executables that accept database requests from the application server. These requests are passed on to the RDBMS (Relation Database Management System). The RDBMS sends the data back to the database server, which then passes the information back to the application server. The application server in turn passes that information to your ABAP/4 program. </a:t>
            </a:r>
            <a:endParaRPr lang="en-US" dirty="0"/>
          </a:p>
        </p:txBody>
      </p:sp>
      <p:sp>
        <p:nvSpPr>
          <p:cNvPr id="4" name="Slide Number Placeholder 3"/>
          <p:cNvSpPr>
            <a:spLocks noGrp="1"/>
          </p:cNvSpPr>
          <p:nvPr>
            <p:ph type="sldNum" sz="quarter" idx="5"/>
          </p:nvPr>
        </p:nvSpPr>
        <p:spPr/>
        <p:txBody>
          <a:bodyPr/>
          <a:lstStyle/>
          <a:p>
            <a:fld id="{7701775E-EDE2-4DE5-A02D-A8BD8C6F6AC0}" type="slidenum">
              <a:rPr lang="en-US" smtClean="0"/>
              <a:t>5</a:t>
            </a:fld>
            <a:endParaRPr lang="en-US"/>
          </a:p>
        </p:txBody>
      </p:sp>
    </p:spTree>
    <p:extLst>
      <p:ext uri="{BB962C8B-B14F-4D97-AF65-F5344CB8AC3E}">
        <p14:creationId xmlns:p14="http://schemas.microsoft.com/office/powerpoint/2010/main" val="8596844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solidFill>
                  <a:srgbClr val="073E87"/>
                </a:solidFill>
                <a:latin typeface="Calibri" panose="020F0502020204030204" pitchFamily="34" charset="0"/>
              </a:rPr>
              <a:t>The sole purpose of an R/3 system is to provide a suite of tightly integrated, large-scale business applications. R/3 comes prepackaged with the core business applications needed by most large corporations. These applications coexist in one homogenous environment. They are designed from the ground up to run using a single database and one (very large) set of tables.</a:t>
            </a:r>
          </a:p>
          <a:p>
            <a:pPr algn="l"/>
            <a:r>
              <a:rPr lang="en-US" sz="1800" b="0" i="0" u="none" strike="noStrike" baseline="0" dirty="0">
                <a:solidFill>
                  <a:srgbClr val="073E87"/>
                </a:solidFill>
                <a:latin typeface="Calibri" panose="020F0502020204030204" pitchFamily="34" charset="0"/>
              </a:rPr>
              <a:t>Presentation: </a:t>
            </a:r>
            <a:r>
              <a:rPr lang="en-US" sz="1800" b="0" i="0" u="none" strike="noStrike" baseline="0" dirty="0">
                <a:solidFill>
                  <a:srgbClr val="073E87"/>
                </a:solidFill>
                <a:latin typeface="Candara" panose="020E0502030303020204" pitchFamily="34" charset="0"/>
              </a:rPr>
              <a:t>It is usually installed on a user's workstation. When started, the presentation server displays the R/3 menus within a window. This window is commonly known as the SAPGUI, or the user interface (or simply, the interface). </a:t>
            </a:r>
            <a:endParaRPr lang="en-US" sz="1800" b="0" i="0" u="none" strike="noStrike" baseline="0" dirty="0">
              <a:solidFill>
                <a:srgbClr val="073E87"/>
              </a:solidFill>
              <a:latin typeface="Calibri" panose="020F0502020204030204" pitchFamily="34" charset="0"/>
            </a:endParaRPr>
          </a:p>
          <a:p>
            <a:pPr algn="l"/>
            <a:r>
              <a:rPr lang="en-US" sz="1800" b="0" i="0" u="none" strike="noStrike" baseline="0" dirty="0">
                <a:solidFill>
                  <a:srgbClr val="073E87"/>
                </a:solidFill>
                <a:latin typeface="Candara" panose="020E0502030303020204" pitchFamily="34" charset="0"/>
              </a:rPr>
              <a:t>Basis : </a:t>
            </a:r>
            <a:r>
              <a:rPr lang="en-US" sz="1800" b="0" i="1" u="none" strike="noStrike" baseline="0" dirty="0">
                <a:solidFill>
                  <a:srgbClr val="073E87"/>
                </a:solidFill>
                <a:latin typeface="Candara" panose="020E0502030303020204" pitchFamily="34" charset="0"/>
              </a:rPr>
              <a:t>Basis </a:t>
            </a:r>
            <a:r>
              <a:rPr lang="en-US" sz="1800" b="0" i="0" u="none" strike="noStrike" baseline="0" dirty="0">
                <a:solidFill>
                  <a:srgbClr val="073E87"/>
                </a:solidFill>
                <a:latin typeface="Candara" panose="020E0502030303020204" pitchFamily="34" charset="0"/>
              </a:rPr>
              <a:t>is like an operating system for R/3. It sits between the ABAP/4 code and the computer's operating system. SAP likes to call it </a:t>
            </a:r>
            <a:r>
              <a:rPr lang="en-US" sz="1800" b="0" i="1" u="none" strike="noStrike" baseline="0" dirty="0">
                <a:solidFill>
                  <a:srgbClr val="073E87"/>
                </a:solidFill>
                <a:latin typeface="Candara" panose="020E0502030303020204" pitchFamily="34" charset="0"/>
              </a:rPr>
              <a:t>middleware </a:t>
            </a:r>
            <a:r>
              <a:rPr lang="en-US" sz="1800" b="0" i="0" u="none" strike="noStrike" baseline="0" dirty="0">
                <a:solidFill>
                  <a:srgbClr val="073E87"/>
                </a:solidFill>
                <a:latin typeface="Candara" panose="020E0502030303020204" pitchFamily="34" charset="0"/>
              </a:rPr>
              <a:t>because it sits in the middle, between ABAP/4 and the operating system. ABAP/4 cannot run directly on an operating system. It requires a set of programs (collectively called Basis) to load, interpret, and buffer its input and output. Basis provides the runtime environment for ABAP/4 programs.</a:t>
            </a:r>
          </a:p>
          <a:p>
            <a:pPr algn="l"/>
            <a:r>
              <a:rPr lang="en-US" sz="1800" b="0" i="0" u="none" strike="noStrike" baseline="0" dirty="0">
                <a:solidFill>
                  <a:srgbClr val="073E87"/>
                </a:solidFill>
                <a:latin typeface="Candara" panose="020E0502030303020204" pitchFamily="34" charset="0"/>
              </a:rPr>
              <a:t>Database: The database server is a set of executables that accept database requests from the application server. These requests are passed on to the RDBMS (Relation Database Management System). The RDBMS sends the data back to the database server, which then passes the information back to the application server. The application server in turn passes that information to your ABAP/4 program. </a:t>
            </a:r>
            <a:endParaRPr lang="en-US" dirty="0"/>
          </a:p>
        </p:txBody>
      </p:sp>
      <p:sp>
        <p:nvSpPr>
          <p:cNvPr id="4" name="Slide Number Placeholder 3"/>
          <p:cNvSpPr>
            <a:spLocks noGrp="1"/>
          </p:cNvSpPr>
          <p:nvPr>
            <p:ph type="sldNum" sz="quarter" idx="5"/>
          </p:nvPr>
        </p:nvSpPr>
        <p:spPr/>
        <p:txBody>
          <a:bodyPr/>
          <a:lstStyle/>
          <a:p>
            <a:fld id="{7701775E-EDE2-4DE5-A02D-A8BD8C6F6AC0}" type="slidenum">
              <a:rPr lang="en-US" smtClean="0"/>
              <a:t>7</a:t>
            </a:fld>
            <a:endParaRPr lang="en-US"/>
          </a:p>
        </p:txBody>
      </p:sp>
    </p:spTree>
    <p:extLst>
      <p:ext uri="{BB962C8B-B14F-4D97-AF65-F5344CB8AC3E}">
        <p14:creationId xmlns:p14="http://schemas.microsoft.com/office/powerpoint/2010/main" val="42901214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12</a:t>
            </a:fld>
            <a:endParaRPr lang="en-US"/>
          </a:p>
        </p:txBody>
      </p:sp>
    </p:spTree>
    <p:extLst>
      <p:ext uri="{BB962C8B-B14F-4D97-AF65-F5344CB8AC3E}">
        <p14:creationId xmlns:p14="http://schemas.microsoft.com/office/powerpoint/2010/main" val="5926663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solidFill>
                  <a:srgbClr val="073E87"/>
                </a:solidFill>
                <a:latin typeface="Calibri" panose="020F0502020204030204" pitchFamily="34" charset="0"/>
              </a:rPr>
              <a:t>The sole purpose of an R/3 system is to provide a suite of tightly integrated, large-scale business applications. R/3 comes prepackaged with the core business applications needed by most large corporations. These applications coexist in one homogenous environment. They are designed from the ground up to run using a single database and one (very large) set of tables.</a:t>
            </a:r>
          </a:p>
          <a:p>
            <a:pPr algn="l"/>
            <a:r>
              <a:rPr lang="en-US" sz="1800" b="0" i="0" u="none" strike="noStrike" baseline="0" dirty="0">
                <a:solidFill>
                  <a:srgbClr val="073E87"/>
                </a:solidFill>
                <a:latin typeface="Calibri" panose="020F0502020204030204" pitchFamily="34" charset="0"/>
              </a:rPr>
              <a:t>Presentation: </a:t>
            </a:r>
            <a:r>
              <a:rPr lang="en-US" sz="1800" b="0" i="0" u="none" strike="noStrike" baseline="0" dirty="0">
                <a:solidFill>
                  <a:srgbClr val="073E87"/>
                </a:solidFill>
                <a:latin typeface="Candara" panose="020E0502030303020204" pitchFamily="34" charset="0"/>
              </a:rPr>
              <a:t>It is usually installed on a user's workstation. When started, the presentation server displays the R/3 menus within a window. This window is commonly known as the SAPGUI, or the user interface (or simply, the interface). </a:t>
            </a:r>
            <a:endParaRPr lang="en-US" sz="1800" b="0" i="0" u="none" strike="noStrike" baseline="0" dirty="0">
              <a:solidFill>
                <a:srgbClr val="073E87"/>
              </a:solidFill>
              <a:latin typeface="Calibri" panose="020F0502020204030204" pitchFamily="34" charset="0"/>
            </a:endParaRPr>
          </a:p>
          <a:p>
            <a:pPr algn="l"/>
            <a:r>
              <a:rPr lang="en-US" sz="1800" b="0" i="0" u="none" strike="noStrike" baseline="0" dirty="0">
                <a:solidFill>
                  <a:srgbClr val="073E87"/>
                </a:solidFill>
                <a:latin typeface="Candara" panose="020E0502030303020204" pitchFamily="34" charset="0"/>
              </a:rPr>
              <a:t>Basis : </a:t>
            </a:r>
            <a:r>
              <a:rPr lang="en-US" sz="1800" b="0" i="1" u="none" strike="noStrike" baseline="0" dirty="0">
                <a:solidFill>
                  <a:srgbClr val="073E87"/>
                </a:solidFill>
                <a:latin typeface="Candara" panose="020E0502030303020204" pitchFamily="34" charset="0"/>
              </a:rPr>
              <a:t>Basis </a:t>
            </a:r>
            <a:r>
              <a:rPr lang="en-US" sz="1800" b="0" i="0" u="none" strike="noStrike" baseline="0" dirty="0">
                <a:solidFill>
                  <a:srgbClr val="073E87"/>
                </a:solidFill>
                <a:latin typeface="Candara" panose="020E0502030303020204" pitchFamily="34" charset="0"/>
              </a:rPr>
              <a:t>is like an operating system for R/3. It sits between the ABAP/4 code and the computer's operating system. SAP likes to call it </a:t>
            </a:r>
            <a:r>
              <a:rPr lang="en-US" sz="1800" b="0" i="1" u="none" strike="noStrike" baseline="0" dirty="0">
                <a:solidFill>
                  <a:srgbClr val="073E87"/>
                </a:solidFill>
                <a:latin typeface="Candara" panose="020E0502030303020204" pitchFamily="34" charset="0"/>
              </a:rPr>
              <a:t>middleware </a:t>
            </a:r>
            <a:r>
              <a:rPr lang="en-US" sz="1800" b="0" i="0" u="none" strike="noStrike" baseline="0" dirty="0">
                <a:solidFill>
                  <a:srgbClr val="073E87"/>
                </a:solidFill>
                <a:latin typeface="Candara" panose="020E0502030303020204" pitchFamily="34" charset="0"/>
              </a:rPr>
              <a:t>because it sits in the middle, between ABAP/4 and the operating system. ABAP/4 cannot run directly on an operating system. It requires a set of programs (collectively called Basis) to load, interpret, and buffer its input and output. Basis provides the runtime environment for ABAP/4 programs.</a:t>
            </a:r>
          </a:p>
          <a:p>
            <a:pPr algn="l"/>
            <a:r>
              <a:rPr lang="en-US" sz="1800" b="0" i="0" u="none" strike="noStrike" baseline="0" dirty="0">
                <a:solidFill>
                  <a:srgbClr val="073E87"/>
                </a:solidFill>
                <a:latin typeface="Candara" panose="020E0502030303020204" pitchFamily="34" charset="0"/>
              </a:rPr>
              <a:t>Database: The database server is a set of executables that accept database requests from the application server. These requests are passed on to the RDBMS (Relation Database Management System). The RDBMS sends the data back to the database server, which then passes the information back to the application server. The application server in turn passes that information to your ABAP/4 program. </a:t>
            </a:r>
            <a:endParaRPr lang="en-US" dirty="0"/>
          </a:p>
        </p:txBody>
      </p:sp>
      <p:sp>
        <p:nvSpPr>
          <p:cNvPr id="4" name="Slide Number Placeholder 3"/>
          <p:cNvSpPr>
            <a:spLocks noGrp="1"/>
          </p:cNvSpPr>
          <p:nvPr>
            <p:ph type="sldNum" sz="quarter" idx="5"/>
          </p:nvPr>
        </p:nvSpPr>
        <p:spPr/>
        <p:txBody>
          <a:bodyPr/>
          <a:lstStyle/>
          <a:p>
            <a:fld id="{7701775E-EDE2-4DE5-A02D-A8BD8C6F6AC0}" type="slidenum">
              <a:rPr lang="en-US" smtClean="0"/>
              <a:t>17</a:t>
            </a:fld>
            <a:endParaRPr lang="en-US"/>
          </a:p>
        </p:txBody>
      </p:sp>
    </p:spTree>
    <p:extLst>
      <p:ext uri="{BB962C8B-B14F-4D97-AF65-F5344CB8AC3E}">
        <p14:creationId xmlns:p14="http://schemas.microsoft.com/office/powerpoint/2010/main" val="30505013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solidFill>
                  <a:srgbClr val="073E87"/>
                </a:solidFill>
                <a:latin typeface="Calibri" panose="020F0502020204030204" pitchFamily="34" charset="0"/>
              </a:rPr>
              <a:t>The sole purpose of an R/3 system is to provide a suite of tightly integrated, large-scale business applications. R/3 comes prepackaged with the core business applications needed by most large corporations. These applications coexist in one homogenous environment. They are designed from the ground up to run using a single database and one (very large) set of tables.</a:t>
            </a:r>
          </a:p>
          <a:p>
            <a:pPr algn="l"/>
            <a:r>
              <a:rPr lang="en-US" sz="1800" b="0" i="0" u="none" strike="noStrike" baseline="0" dirty="0">
                <a:solidFill>
                  <a:srgbClr val="073E87"/>
                </a:solidFill>
                <a:latin typeface="Calibri" panose="020F0502020204030204" pitchFamily="34" charset="0"/>
              </a:rPr>
              <a:t>Presentation: </a:t>
            </a:r>
            <a:r>
              <a:rPr lang="en-US" sz="1800" b="0" i="0" u="none" strike="noStrike" baseline="0" dirty="0">
                <a:solidFill>
                  <a:srgbClr val="073E87"/>
                </a:solidFill>
                <a:latin typeface="Candara" panose="020E0502030303020204" pitchFamily="34" charset="0"/>
              </a:rPr>
              <a:t>It is usually installed on a user's workstation. When started, the presentation server displays the R/3 menus within a window. This window is commonly known as the SAPGUI, or the user interface (or simply, the interface). </a:t>
            </a:r>
            <a:endParaRPr lang="en-US" sz="1800" b="0" i="0" u="none" strike="noStrike" baseline="0" dirty="0">
              <a:solidFill>
                <a:srgbClr val="073E87"/>
              </a:solidFill>
              <a:latin typeface="Calibri" panose="020F0502020204030204" pitchFamily="34" charset="0"/>
            </a:endParaRPr>
          </a:p>
          <a:p>
            <a:pPr algn="l"/>
            <a:r>
              <a:rPr lang="en-US" sz="1800" b="0" i="0" u="none" strike="noStrike" baseline="0" dirty="0">
                <a:solidFill>
                  <a:srgbClr val="073E87"/>
                </a:solidFill>
                <a:latin typeface="Candara" panose="020E0502030303020204" pitchFamily="34" charset="0"/>
              </a:rPr>
              <a:t>Basis : </a:t>
            </a:r>
            <a:r>
              <a:rPr lang="en-US" sz="1800" b="0" i="1" u="none" strike="noStrike" baseline="0" dirty="0">
                <a:solidFill>
                  <a:srgbClr val="073E87"/>
                </a:solidFill>
                <a:latin typeface="Candara" panose="020E0502030303020204" pitchFamily="34" charset="0"/>
              </a:rPr>
              <a:t>Basis </a:t>
            </a:r>
            <a:r>
              <a:rPr lang="en-US" sz="1800" b="0" i="0" u="none" strike="noStrike" baseline="0" dirty="0">
                <a:solidFill>
                  <a:srgbClr val="073E87"/>
                </a:solidFill>
                <a:latin typeface="Candara" panose="020E0502030303020204" pitchFamily="34" charset="0"/>
              </a:rPr>
              <a:t>is like an operating system for R/3. It sits between the ABAP/4 code and the computer's operating system. SAP likes to call it </a:t>
            </a:r>
            <a:r>
              <a:rPr lang="en-US" sz="1800" b="0" i="1" u="none" strike="noStrike" baseline="0" dirty="0">
                <a:solidFill>
                  <a:srgbClr val="073E87"/>
                </a:solidFill>
                <a:latin typeface="Candara" panose="020E0502030303020204" pitchFamily="34" charset="0"/>
              </a:rPr>
              <a:t>middleware </a:t>
            </a:r>
            <a:r>
              <a:rPr lang="en-US" sz="1800" b="0" i="0" u="none" strike="noStrike" baseline="0" dirty="0">
                <a:solidFill>
                  <a:srgbClr val="073E87"/>
                </a:solidFill>
                <a:latin typeface="Candara" panose="020E0502030303020204" pitchFamily="34" charset="0"/>
              </a:rPr>
              <a:t>because it sits in the middle, between ABAP/4 and the operating system. ABAP/4 cannot run directly on an operating system. It requires a set of programs (collectively called Basis) to load, interpret, and buffer its input and output. Basis provides the runtime environment for ABAP/4 programs.</a:t>
            </a:r>
          </a:p>
          <a:p>
            <a:pPr algn="l"/>
            <a:r>
              <a:rPr lang="en-US" sz="1800" b="0" i="0" u="none" strike="noStrike" baseline="0" dirty="0">
                <a:solidFill>
                  <a:srgbClr val="073E87"/>
                </a:solidFill>
                <a:latin typeface="Candara" panose="020E0502030303020204" pitchFamily="34" charset="0"/>
              </a:rPr>
              <a:t>Database: The database server is a set of executables that accept database requests from the application server. These requests are passed on to the RDBMS (Relation Database Management System). The RDBMS sends the data back to the database server, which then passes the information back to the application server. The application server in turn passes that information to your ABAP/4 program. </a:t>
            </a:r>
            <a:endParaRPr lang="en-US" dirty="0"/>
          </a:p>
        </p:txBody>
      </p:sp>
      <p:sp>
        <p:nvSpPr>
          <p:cNvPr id="4" name="Slide Number Placeholder 3"/>
          <p:cNvSpPr>
            <a:spLocks noGrp="1"/>
          </p:cNvSpPr>
          <p:nvPr>
            <p:ph type="sldNum" sz="quarter" idx="5"/>
          </p:nvPr>
        </p:nvSpPr>
        <p:spPr/>
        <p:txBody>
          <a:bodyPr/>
          <a:lstStyle/>
          <a:p>
            <a:fld id="{7701775E-EDE2-4DE5-A02D-A8BD8C6F6AC0}" type="slidenum">
              <a:rPr lang="en-US" smtClean="0"/>
              <a:t>18</a:t>
            </a:fld>
            <a:endParaRPr lang="en-US"/>
          </a:p>
        </p:txBody>
      </p:sp>
    </p:spTree>
    <p:extLst>
      <p:ext uri="{BB962C8B-B14F-4D97-AF65-F5344CB8AC3E}">
        <p14:creationId xmlns:p14="http://schemas.microsoft.com/office/powerpoint/2010/main" val="20617610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solidFill>
                  <a:srgbClr val="073E87"/>
                </a:solidFill>
                <a:latin typeface="Calibri" panose="020F0502020204030204" pitchFamily="34" charset="0"/>
              </a:rPr>
              <a:t>The sole purpose of an R/3 system is to provide a suite of tightly integrated, large-scale business applications. R/3 comes prepackaged with the core business applications needed by most large corporations. These applications coexist in one homogenous environment. They are designed from the ground up to run using a single database and one (very large) set of tables.</a:t>
            </a:r>
          </a:p>
          <a:p>
            <a:pPr algn="l"/>
            <a:r>
              <a:rPr lang="en-US" sz="1800" b="0" i="0" u="none" strike="noStrike" baseline="0" dirty="0">
                <a:solidFill>
                  <a:srgbClr val="073E87"/>
                </a:solidFill>
                <a:latin typeface="Calibri" panose="020F0502020204030204" pitchFamily="34" charset="0"/>
              </a:rPr>
              <a:t>Presentation: </a:t>
            </a:r>
            <a:r>
              <a:rPr lang="en-US" sz="1800" b="0" i="0" u="none" strike="noStrike" baseline="0" dirty="0">
                <a:solidFill>
                  <a:srgbClr val="073E87"/>
                </a:solidFill>
                <a:latin typeface="Candara" panose="020E0502030303020204" pitchFamily="34" charset="0"/>
              </a:rPr>
              <a:t>It is usually installed on a user's workstation. When started, the presentation server displays the R/3 menus within a window. This window is commonly known as the SAPGUI, or the user interface (or simply, the interface). </a:t>
            </a:r>
            <a:endParaRPr lang="en-US" sz="1800" b="0" i="0" u="none" strike="noStrike" baseline="0" dirty="0">
              <a:solidFill>
                <a:srgbClr val="073E87"/>
              </a:solidFill>
              <a:latin typeface="Calibri" panose="020F0502020204030204" pitchFamily="34" charset="0"/>
            </a:endParaRPr>
          </a:p>
          <a:p>
            <a:pPr algn="l"/>
            <a:r>
              <a:rPr lang="en-US" sz="1800" b="0" i="0" u="none" strike="noStrike" baseline="0" dirty="0">
                <a:solidFill>
                  <a:srgbClr val="073E87"/>
                </a:solidFill>
                <a:latin typeface="Candara" panose="020E0502030303020204" pitchFamily="34" charset="0"/>
              </a:rPr>
              <a:t>Basis : </a:t>
            </a:r>
            <a:r>
              <a:rPr lang="en-US" sz="1800" b="0" i="1" u="none" strike="noStrike" baseline="0" dirty="0">
                <a:solidFill>
                  <a:srgbClr val="073E87"/>
                </a:solidFill>
                <a:latin typeface="Candara" panose="020E0502030303020204" pitchFamily="34" charset="0"/>
              </a:rPr>
              <a:t>Basis </a:t>
            </a:r>
            <a:r>
              <a:rPr lang="en-US" sz="1800" b="0" i="0" u="none" strike="noStrike" baseline="0" dirty="0">
                <a:solidFill>
                  <a:srgbClr val="073E87"/>
                </a:solidFill>
                <a:latin typeface="Candara" panose="020E0502030303020204" pitchFamily="34" charset="0"/>
              </a:rPr>
              <a:t>is like an operating system for R/3. It sits between the ABAP/4 code and the computer's operating system. SAP likes to call it </a:t>
            </a:r>
            <a:r>
              <a:rPr lang="en-US" sz="1800" b="0" i="1" u="none" strike="noStrike" baseline="0" dirty="0">
                <a:solidFill>
                  <a:srgbClr val="073E87"/>
                </a:solidFill>
                <a:latin typeface="Candara" panose="020E0502030303020204" pitchFamily="34" charset="0"/>
              </a:rPr>
              <a:t>middleware </a:t>
            </a:r>
            <a:r>
              <a:rPr lang="en-US" sz="1800" b="0" i="0" u="none" strike="noStrike" baseline="0" dirty="0">
                <a:solidFill>
                  <a:srgbClr val="073E87"/>
                </a:solidFill>
                <a:latin typeface="Candara" panose="020E0502030303020204" pitchFamily="34" charset="0"/>
              </a:rPr>
              <a:t>because it sits in the middle, between ABAP/4 and the operating system. ABAP/4 cannot run directly on an operating system. It requires a set of programs (collectively called Basis) to load, interpret, and buffer its input and output. Basis provides the runtime environment for ABAP/4 programs.</a:t>
            </a:r>
          </a:p>
          <a:p>
            <a:pPr algn="l"/>
            <a:r>
              <a:rPr lang="en-US" sz="1800" b="0" i="0" u="none" strike="noStrike" baseline="0" dirty="0">
                <a:solidFill>
                  <a:srgbClr val="073E87"/>
                </a:solidFill>
                <a:latin typeface="Candara" panose="020E0502030303020204" pitchFamily="34" charset="0"/>
              </a:rPr>
              <a:t>Database: The database server is a set of executables that accept database requests from the application server. These requests are passed on to the RDBMS (Relation Database Management System). The RDBMS sends the data back to the database server, which then passes the information back to the application server. The application server in turn passes that information to your ABAP/4 program. </a:t>
            </a:r>
            <a:endParaRPr lang="en-US" dirty="0"/>
          </a:p>
        </p:txBody>
      </p:sp>
      <p:sp>
        <p:nvSpPr>
          <p:cNvPr id="4" name="Slide Number Placeholder 3"/>
          <p:cNvSpPr>
            <a:spLocks noGrp="1"/>
          </p:cNvSpPr>
          <p:nvPr>
            <p:ph type="sldNum" sz="quarter" idx="5"/>
          </p:nvPr>
        </p:nvSpPr>
        <p:spPr/>
        <p:txBody>
          <a:bodyPr/>
          <a:lstStyle/>
          <a:p>
            <a:fld id="{7701775E-EDE2-4DE5-A02D-A8BD8C6F6AC0}" type="slidenum">
              <a:rPr lang="en-US" smtClean="0"/>
              <a:t>20</a:t>
            </a:fld>
            <a:endParaRPr lang="en-US"/>
          </a:p>
        </p:txBody>
      </p:sp>
    </p:spTree>
    <p:extLst>
      <p:ext uri="{BB962C8B-B14F-4D97-AF65-F5344CB8AC3E}">
        <p14:creationId xmlns:p14="http://schemas.microsoft.com/office/powerpoint/2010/main" val="34030629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5/22/2021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5/22/2021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5/22/2021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42916927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5/22/2021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5/22/2021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5/22/2021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5/22/2021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5/22/2021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5/22/2021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5/22/2021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5/22/2021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5/22/2021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7.xml"/><Relationship Id="rId5" Type="http://schemas.openxmlformats.org/officeDocument/2006/relationships/hyperlink" Target="https://github.com/soyuztechnologies/Corporate_Full_Stack_Training/blob/master/Day%2012/SQL%20Script%20Basic.txt" TargetMode="External"/><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13.jpeg"/><Relationship Id="rId4" Type="http://schemas.openxmlformats.org/officeDocument/2006/relationships/hyperlink" Target="https://github.com/soyuztechnologies/Corporate_Full_Stack_Training/blob/master/Day%2012/SQL%20Script%20Advance.txt"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hyperlink" Target="https://github.com/soyuztechnologies/Corporate_Full_Stack_Training/blob/master/Day%2012/OIA%20using%20SQL%20Script%20Advance.txt" TargetMode="External"/><Relationship Id="rId5" Type="http://schemas.openxmlformats.org/officeDocument/2006/relationships/image" Target="../media/image2.png"/><Relationship Id="rId4" Type="http://schemas.openxmlformats.org/officeDocument/2006/relationships/image" Target="../media/image16.jpeg"/></Relationships>
</file>

<file path=ppt/slides/_rels/slide21.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8" Type="http://schemas.openxmlformats.org/officeDocument/2006/relationships/image" Target="../media/image25.jpeg"/><Relationship Id="rId3" Type="http://schemas.openxmlformats.org/officeDocument/2006/relationships/image" Target="../media/image20.jpeg"/><Relationship Id="rId7" Type="http://schemas.openxmlformats.org/officeDocument/2006/relationships/image" Target="../media/image24.tiff"/><Relationship Id="rId2" Type="http://schemas.openxmlformats.org/officeDocument/2006/relationships/notesSlide" Target="../notesSlides/notesSlide11.xml"/><Relationship Id="rId1" Type="http://schemas.openxmlformats.org/officeDocument/2006/relationships/slideLayout" Target="../slideLayouts/slideLayout12.xml"/><Relationship Id="rId6" Type="http://schemas.openxmlformats.org/officeDocument/2006/relationships/image" Target="../media/image23.tiff"/><Relationship Id="rId5" Type="http://schemas.openxmlformats.org/officeDocument/2006/relationships/image" Target="../media/image22.tiff"/><Relationship Id="rId10" Type="http://schemas.openxmlformats.org/officeDocument/2006/relationships/image" Target="../media/image2.png"/><Relationship Id="rId4" Type="http://schemas.openxmlformats.org/officeDocument/2006/relationships/image" Target="../media/image21.tiff"/><Relationship Id="rId9" Type="http://schemas.openxmlformats.org/officeDocument/2006/relationships/hyperlink" Target="https://anubhavtrainings.com/" TargetMode="External"/></Relationships>
</file>

<file path=ppt/slides/_rels/slide25.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26.jpg"/><Relationship Id="rId7" Type="http://schemas.openxmlformats.org/officeDocument/2006/relationships/image" Target="../media/image28.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27.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29.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hyperlink" Target="https://github.com/soyuztechnologies/Corporate_Full_Stack_Training/blob/master/Day%2012/ADBC%20and%20View%20Proxy.txt" TargetMode="External"/><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eg"/><Relationship Id="rId1" Type="http://schemas.openxmlformats.org/officeDocument/2006/relationships/slideLayout" Target="../slideLayouts/slideLayout7.xml"/><Relationship Id="rId5" Type="http://schemas.openxmlformats.org/officeDocument/2006/relationships/hyperlink" Target="https://help.sap.com/viewer/de2486ee947e43e684d39702027f8a94/2.0.05/en-US" TargetMode="External"/><Relationship Id="rId4" Type="http://schemas.openxmlformats.org/officeDocument/2006/relationships/hyperlink" Target="https://help.sap.com/viewer/product/SAP_HANA_PLATFORM/2.0.05/en-US?task=discover_task" TargetMode="Externa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13252"/>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8" name="TextBox 7"/>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12</a:t>
            </a:r>
          </a:p>
        </p:txBody>
      </p:sp>
      <p:sp>
        <p:nvSpPr>
          <p:cNvPr id="9" name="TextBox 8"/>
          <p:cNvSpPr txBox="1"/>
          <p:nvPr/>
        </p:nvSpPr>
        <p:spPr>
          <a:xfrm>
            <a:off x="122712" y="154049"/>
            <a:ext cx="10205643" cy="1754326"/>
          </a:xfrm>
          <a:prstGeom prst="rect">
            <a:avLst/>
          </a:prstGeom>
          <a:noFill/>
        </p:spPr>
        <p:txBody>
          <a:bodyPr wrap="square" rtlCol="0">
            <a:spAutoFit/>
          </a:bodyPr>
          <a:lstStyle/>
          <a:p>
            <a:r>
              <a:rPr lang="en-US" sz="5400" b="1" cap="all" spc="-150" dirty="0">
                <a:solidFill>
                  <a:schemeClr val="accent3"/>
                </a:solidFill>
              </a:rPr>
              <a:t>SAP Full-Stack Developer training</a:t>
            </a:r>
          </a:p>
        </p:txBody>
      </p:sp>
      <p:sp>
        <p:nvSpPr>
          <p:cNvPr id="10" name="TextBox 9">
            <a:extLst>
              <a:ext uri="{FF2B5EF4-FFF2-40B4-BE49-F238E27FC236}">
                <a16:creationId xmlns:a16="http://schemas.microsoft.com/office/drawing/2014/main" id="{61CC61B0-6C20-45F7-B8D2-11BE2FB1EA7C}"/>
              </a:ext>
            </a:extLst>
          </p:cNvPr>
          <p:cNvSpPr txBox="1"/>
          <p:nvPr/>
        </p:nvSpPr>
        <p:spPr>
          <a:xfrm>
            <a:off x="122712" y="1820756"/>
            <a:ext cx="10205643" cy="646331"/>
          </a:xfrm>
          <a:prstGeom prst="rect">
            <a:avLst/>
          </a:prstGeom>
          <a:noFill/>
        </p:spPr>
        <p:txBody>
          <a:bodyPr wrap="square" rtlCol="0">
            <a:spAutoFit/>
          </a:bodyPr>
          <a:lstStyle/>
          <a:p>
            <a:r>
              <a:rPr lang="en-US" sz="3600" b="1" spc="-150" dirty="0">
                <a:solidFill>
                  <a:schemeClr val="accent3"/>
                </a:solidFill>
              </a:rPr>
              <a:t>ABAP on HANA, UI5 &amp; Fiori, Analytics with OData  </a:t>
            </a:r>
            <a:endParaRPr lang="en-US" sz="3600" b="1" cap="all" spc="-150" dirty="0">
              <a:solidFill>
                <a:schemeClr val="accent3"/>
              </a:solidFill>
            </a:endParaRPr>
          </a:p>
        </p:txBody>
      </p:sp>
      <p:sp>
        <p:nvSpPr>
          <p:cNvPr id="11" name="TextBox 10"/>
          <p:cNvSpPr txBox="1"/>
          <p:nvPr/>
        </p:nvSpPr>
        <p:spPr>
          <a:xfrm>
            <a:off x="122712" y="2955036"/>
            <a:ext cx="6629399" cy="646331"/>
          </a:xfrm>
          <a:prstGeom prst="rect">
            <a:avLst/>
          </a:prstGeom>
          <a:noFill/>
        </p:spPr>
        <p:txBody>
          <a:bodyPr wrap="square" rtlCol="0">
            <a:spAutoFit/>
          </a:bodyPr>
          <a:lstStyle/>
          <a:p>
            <a:r>
              <a:rPr lang="en-US" sz="3600" spc="-150" dirty="0">
                <a:solidFill>
                  <a:schemeClr val="bg1"/>
                </a:solidFill>
              </a:rPr>
              <a:t>Anubhav Oberoy</a:t>
            </a:r>
          </a:p>
        </p:txBody>
      </p:sp>
    </p:spTree>
    <p:extLst>
      <p:ext uri="{BB962C8B-B14F-4D97-AF65-F5344CB8AC3E}">
        <p14:creationId xmlns:p14="http://schemas.microsoft.com/office/powerpoint/2010/main" val="2812618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r>
              <a:rPr lang="en-US" sz="3600" dirty="0">
                <a:solidFill>
                  <a:srgbClr val="000000"/>
                </a:solidFill>
                <a:latin typeface="Cooper Black" panose="0208090404030B020404" pitchFamily="18" charset="0"/>
              </a:rPr>
              <a:t>Data Flow Logic</a:t>
            </a:r>
            <a:endParaRPr lang="en-US" sz="3600" i="0" dirty="0">
              <a:solidFill>
                <a:srgbClr val="000000"/>
              </a:solidFill>
              <a:effectLst/>
              <a:latin typeface="Cooper Black" panose="0208090404030B020404" pitchFamily="18" charset="0"/>
            </a:endParaRP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33" name="Picture 32">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6" name="TextBox 5">
            <a:extLst>
              <a:ext uri="{FF2B5EF4-FFF2-40B4-BE49-F238E27FC236}">
                <a16:creationId xmlns:a16="http://schemas.microsoft.com/office/drawing/2014/main" id="{C3D67074-ABBF-4F1F-8F04-07B7C002C1DF}"/>
              </a:ext>
            </a:extLst>
          </p:cNvPr>
          <p:cNvSpPr txBox="1"/>
          <p:nvPr/>
        </p:nvSpPr>
        <p:spPr>
          <a:xfrm>
            <a:off x="261764" y="899721"/>
            <a:ext cx="7814312" cy="535531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--Query 1</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prstClr val="black"/>
                </a:solidFill>
                <a:latin typeface="Calibri"/>
              </a:rPr>
              <a:t>Lt_products = SELECT * FROM products WHERE cat = ‘Projectors’;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--Query 2</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prstClr val="black"/>
                </a:solidFill>
                <a:latin typeface="Calibri"/>
              </a:rPr>
              <a:t>Lt_Sales = SELECT * FROM snwd_so WHERE productid IN (SELECT pid FROM :</a:t>
            </a:r>
            <a:r>
              <a:rPr lang="en-US" b="1" dirty="0">
                <a:solidFill>
                  <a:prstClr val="black"/>
                </a:solidFill>
                <a:latin typeface="Calibri"/>
              </a:rPr>
              <a:t>lt_products</a:t>
            </a:r>
            <a:r>
              <a:rPr lang="en-US" dirty="0">
                <a:solidFill>
                  <a:prstClr val="black"/>
                </a:solidFill>
                <a:latin typeface="Calibri"/>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--Query 3</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prstClr val="black"/>
                </a:solidFill>
                <a:latin typeface="Calibri"/>
              </a:rPr>
              <a:t>Lt_Purchase = SELECT * FROM snwd_po WHERE productid IN (SELECT pid FROM </a:t>
            </a:r>
            <a:r>
              <a:rPr lang="en-US" b="1" dirty="0">
                <a:solidFill>
                  <a:prstClr val="black"/>
                </a:solidFill>
                <a:latin typeface="Calibri"/>
              </a:rPr>
              <a:t>:lt_products</a:t>
            </a:r>
            <a:r>
              <a:rPr lang="en-US" dirty="0">
                <a:solidFill>
                  <a:prstClr val="black"/>
                </a:solidFill>
                <a:latin typeface="Calibri"/>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--Query 4</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prstClr val="black"/>
                </a:solidFill>
                <a:latin typeface="Calibri"/>
              </a:rPr>
              <a:t>SELECT sum(GROSS_AMOUNT) from </a:t>
            </a:r>
            <a:r>
              <a:rPr lang="en-US" b="1" dirty="0">
                <a:solidFill>
                  <a:prstClr val="black"/>
                </a:solidFill>
                <a:latin typeface="Calibri"/>
              </a:rPr>
              <a:t>:lt_sales;</a:t>
            </a: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prstClr val="black"/>
                </a:solidFill>
                <a:latin typeface="Calibri"/>
              </a:rPr>
              <a:t>What kick-out of parallel mode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prstClr val="black"/>
                </a:solidFill>
                <a:latin typeface="Calibri"/>
              </a:rPr>
              <a:t>Local variable or scalar parameters are used - DECLARE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prstClr val="black"/>
                </a:solidFill>
                <a:latin typeface="Calibri"/>
              </a:rPr>
              <a:t>Inside a processing block, system finds a DDL, DML statement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prstClr val="black"/>
                </a:solidFill>
                <a:latin typeface="Calibri"/>
              </a:rPr>
              <a:t>Encounter any imperative logic (IF, ELSE, FOR,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prstClr val="black"/>
                </a:solidFill>
                <a:latin typeface="Calibri"/>
              </a:rPr>
              <a:t>SQL statements which are not assigned to implicit variables</a:t>
            </a:r>
          </a:p>
          <a:p>
            <a:pPr marR="0" lvl="0" algn="l" defTabSz="914400" rtl="0" eaLnBrk="1" fontAlgn="auto" latinLnBrk="0" hangingPunct="1">
              <a:lnSpc>
                <a:spcPct val="100000"/>
              </a:lnSpc>
              <a:spcBef>
                <a:spcPts val="0"/>
              </a:spcBef>
              <a:spcAft>
                <a:spcPts val="0"/>
              </a:spcAft>
              <a:buClrTx/>
              <a:buSzTx/>
              <a:tabLst/>
              <a:defRPr/>
            </a:pPr>
            <a:r>
              <a:rPr lang="en-US" dirty="0">
                <a:solidFill>
                  <a:prstClr val="black"/>
                </a:solidFill>
                <a:latin typeface="Calibri"/>
              </a:rPr>
              <a:t>Guidelines</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en-US" dirty="0">
                <a:solidFill>
                  <a:prstClr val="black"/>
                </a:solidFill>
                <a:latin typeface="Calibri"/>
              </a:rPr>
              <a:t>Split the code where the logic which cannot be processed in parallel mode</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en-US" dirty="0">
                <a:solidFill>
                  <a:prstClr val="black"/>
                </a:solidFill>
                <a:latin typeface="Calibri"/>
              </a:rPr>
              <a:t>If possible, put all imperative logic at the end of your </a:t>
            </a:r>
            <a:r>
              <a:rPr lang="en-US" b="1" dirty="0">
                <a:solidFill>
                  <a:prstClr val="black"/>
                </a:solidFill>
                <a:latin typeface="Calibri"/>
              </a:rPr>
              <a:t>container</a:t>
            </a:r>
          </a:p>
        </p:txBody>
      </p:sp>
      <p:sp>
        <p:nvSpPr>
          <p:cNvPr id="7" name="Oval 6">
            <a:extLst>
              <a:ext uri="{FF2B5EF4-FFF2-40B4-BE49-F238E27FC236}">
                <a16:creationId xmlns:a16="http://schemas.microsoft.com/office/drawing/2014/main" id="{4018AD55-E367-475B-9F76-CE52989B9B8A}"/>
              </a:ext>
            </a:extLst>
          </p:cNvPr>
          <p:cNvSpPr/>
          <p:nvPr/>
        </p:nvSpPr>
        <p:spPr>
          <a:xfrm>
            <a:off x="8741664" y="4905038"/>
            <a:ext cx="2569464" cy="711081"/>
          </a:xfrm>
          <a:prstGeom prst="ellips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Query 1</a:t>
            </a:r>
          </a:p>
        </p:txBody>
      </p:sp>
      <p:cxnSp>
        <p:nvCxnSpPr>
          <p:cNvPr id="8" name="Connector: Elbow 8">
            <a:extLst>
              <a:ext uri="{FF2B5EF4-FFF2-40B4-BE49-F238E27FC236}">
                <a16:creationId xmlns:a16="http://schemas.microsoft.com/office/drawing/2014/main" id="{9F52AD40-CF99-46DA-A500-E508D5EC2C64}"/>
              </a:ext>
            </a:extLst>
          </p:cNvPr>
          <p:cNvCxnSpPr>
            <a:stCxn id="7" idx="0"/>
          </p:cNvCxnSpPr>
          <p:nvPr/>
        </p:nvCxnSpPr>
        <p:spPr>
          <a:xfrm rot="16200000" flipV="1">
            <a:off x="9049558" y="3928200"/>
            <a:ext cx="691805" cy="126187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E8A14F12-F4E2-4A29-B061-315813152AA9}"/>
              </a:ext>
            </a:extLst>
          </p:cNvPr>
          <p:cNvSpPr/>
          <p:nvPr/>
        </p:nvSpPr>
        <p:spPr>
          <a:xfrm>
            <a:off x="10405872" y="3492514"/>
            <a:ext cx="1691640" cy="711081"/>
          </a:xfrm>
          <a:prstGeom prst="ellipse">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Query 3</a:t>
            </a:r>
          </a:p>
        </p:txBody>
      </p:sp>
      <p:cxnSp>
        <p:nvCxnSpPr>
          <p:cNvPr id="10" name="Connector: Elbow 11">
            <a:extLst>
              <a:ext uri="{FF2B5EF4-FFF2-40B4-BE49-F238E27FC236}">
                <a16:creationId xmlns:a16="http://schemas.microsoft.com/office/drawing/2014/main" id="{3851A74B-0B0C-4259-A53D-7C1AC23940A3}"/>
              </a:ext>
            </a:extLst>
          </p:cNvPr>
          <p:cNvCxnSpPr>
            <a:stCxn id="7" idx="0"/>
            <a:endCxn id="9" idx="4"/>
          </p:cNvCxnSpPr>
          <p:nvPr/>
        </p:nvCxnSpPr>
        <p:spPr>
          <a:xfrm rot="5400000" flipH="1" flipV="1">
            <a:off x="10288323" y="3941669"/>
            <a:ext cx="701443" cy="122529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DF04D8AD-DA0C-4183-B938-DCE8B6B6B50A}"/>
              </a:ext>
            </a:extLst>
          </p:cNvPr>
          <p:cNvCxnSpPr/>
          <p:nvPr/>
        </p:nvCxnSpPr>
        <p:spPr>
          <a:xfrm flipV="1">
            <a:off x="8764524" y="2810347"/>
            <a:ext cx="0" cy="6918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Connector: Elbow 17">
            <a:extLst>
              <a:ext uri="{FF2B5EF4-FFF2-40B4-BE49-F238E27FC236}">
                <a16:creationId xmlns:a16="http://schemas.microsoft.com/office/drawing/2014/main" id="{C4EC7C6E-9A2B-4CF4-A6AD-D59D24B60CAC}"/>
              </a:ext>
            </a:extLst>
          </p:cNvPr>
          <p:cNvCxnSpPr/>
          <p:nvPr/>
        </p:nvCxnSpPr>
        <p:spPr>
          <a:xfrm rot="5400000" flipH="1" flipV="1">
            <a:off x="8971178" y="1162202"/>
            <a:ext cx="880569" cy="129387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Connector: Elbow 19">
            <a:extLst>
              <a:ext uri="{FF2B5EF4-FFF2-40B4-BE49-F238E27FC236}">
                <a16:creationId xmlns:a16="http://schemas.microsoft.com/office/drawing/2014/main" id="{8110583B-93DA-42A2-9928-17FEEB4FB6FC}"/>
              </a:ext>
            </a:extLst>
          </p:cNvPr>
          <p:cNvCxnSpPr>
            <a:stCxn id="9" idx="0"/>
          </p:cNvCxnSpPr>
          <p:nvPr/>
        </p:nvCxnSpPr>
        <p:spPr>
          <a:xfrm rot="16200000" flipV="1">
            <a:off x="9593217" y="1834039"/>
            <a:ext cx="2123659" cy="1193292"/>
          </a:xfrm>
          <a:prstGeom prst="bentConnector3">
            <a:avLst>
              <a:gd name="adj1" fmla="val 78418"/>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C4C9EF82-9A99-4E07-B7B5-8B82F829AF1E}"/>
              </a:ext>
            </a:extLst>
          </p:cNvPr>
          <p:cNvSpPr/>
          <p:nvPr/>
        </p:nvSpPr>
        <p:spPr>
          <a:xfrm>
            <a:off x="7872984" y="2249424"/>
            <a:ext cx="1783080" cy="560923"/>
          </a:xfrm>
          <a:prstGeom prst="ellips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Query 4</a:t>
            </a:r>
          </a:p>
        </p:txBody>
      </p:sp>
      <p:sp>
        <p:nvSpPr>
          <p:cNvPr id="15" name="Oval 14">
            <a:extLst>
              <a:ext uri="{FF2B5EF4-FFF2-40B4-BE49-F238E27FC236}">
                <a16:creationId xmlns:a16="http://schemas.microsoft.com/office/drawing/2014/main" id="{2CA0C8A7-8F72-4D2C-87D3-582A5B0B0054}"/>
              </a:ext>
            </a:extLst>
          </p:cNvPr>
          <p:cNvSpPr/>
          <p:nvPr/>
        </p:nvSpPr>
        <p:spPr>
          <a:xfrm>
            <a:off x="7872984" y="3502152"/>
            <a:ext cx="1783080" cy="711081"/>
          </a:xfrm>
          <a:prstGeom prst="ellipse">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Query 2</a:t>
            </a:r>
          </a:p>
        </p:txBody>
      </p:sp>
      <p:sp>
        <p:nvSpPr>
          <p:cNvPr id="16" name="Rectangle 15">
            <a:extLst>
              <a:ext uri="{FF2B5EF4-FFF2-40B4-BE49-F238E27FC236}">
                <a16:creationId xmlns:a16="http://schemas.microsoft.com/office/drawing/2014/main" id="{E5D58B06-5704-479B-9F19-CF1E46BFCA6E}"/>
              </a:ext>
            </a:extLst>
          </p:cNvPr>
          <p:cNvSpPr/>
          <p:nvPr/>
        </p:nvSpPr>
        <p:spPr>
          <a:xfrm>
            <a:off x="9107424" y="807932"/>
            <a:ext cx="1901952" cy="560923"/>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End</a:t>
            </a:r>
          </a:p>
        </p:txBody>
      </p:sp>
    </p:spTree>
    <p:extLst>
      <p:ext uri="{BB962C8B-B14F-4D97-AF65-F5344CB8AC3E}">
        <p14:creationId xmlns:p14="http://schemas.microsoft.com/office/powerpoint/2010/main" val="20773982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Containers in HANA</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6" name="TextBox 5">
            <a:extLst>
              <a:ext uri="{FF2B5EF4-FFF2-40B4-BE49-F238E27FC236}">
                <a16:creationId xmlns:a16="http://schemas.microsoft.com/office/drawing/2014/main" id="{C3D67074-ABBF-4F1F-8F04-07B7C002C1DF}"/>
              </a:ext>
            </a:extLst>
          </p:cNvPr>
          <p:cNvSpPr txBox="1"/>
          <p:nvPr/>
        </p:nvSpPr>
        <p:spPr>
          <a:xfrm>
            <a:off x="261764" y="761782"/>
            <a:ext cx="117348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prstClr val="black"/>
                </a:solidFill>
                <a:latin typeface="Calibri"/>
              </a:rPr>
              <a:t>Which contains SQL Script code, Types of containers in HANA</a:t>
            </a: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23" name="Freeform 22">
            <a:extLst>
              <a:ext uri="{FF2B5EF4-FFF2-40B4-BE49-F238E27FC236}">
                <a16:creationId xmlns:a16="http://schemas.microsoft.com/office/drawing/2014/main" id="{37B768CE-4CCD-4709-994B-B524B36C0D15}"/>
              </a:ext>
            </a:extLst>
          </p:cNvPr>
          <p:cNvSpPr>
            <a:spLocks/>
          </p:cNvSpPr>
          <p:nvPr/>
        </p:nvSpPr>
        <p:spPr bwMode="auto">
          <a:xfrm>
            <a:off x="3188493" y="3188064"/>
            <a:ext cx="2390834" cy="1113843"/>
          </a:xfrm>
          <a:custGeom>
            <a:avLst/>
            <a:gdLst>
              <a:gd name="T0" fmla="*/ 341 w 364"/>
              <a:gd name="T1" fmla="*/ 125 h 183"/>
              <a:gd name="T2" fmla="*/ 133 w 364"/>
              <a:gd name="T3" fmla="*/ 33 h 183"/>
              <a:gd name="T4" fmla="*/ 19 w 364"/>
              <a:gd name="T5" fmla="*/ 130 h 183"/>
              <a:gd name="T6" fmla="*/ 62 w 364"/>
              <a:gd name="T7" fmla="*/ 155 h 183"/>
              <a:gd name="T8" fmla="*/ 64 w 364"/>
              <a:gd name="T9" fmla="*/ 153 h 183"/>
              <a:gd name="T10" fmla="*/ 66 w 364"/>
              <a:gd name="T11" fmla="*/ 150 h 183"/>
              <a:gd name="T12" fmla="*/ 84 w 364"/>
              <a:gd name="T13" fmla="*/ 129 h 183"/>
              <a:gd name="T14" fmla="*/ 143 w 364"/>
              <a:gd name="T15" fmla="*/ 83 h 183"/>
              <a:gd name="T16" fmla="*/ 306 w 364"/>
              <a:gd name="T17" fmla="*/ 160 h 183"/>
              <a:gd name="T18" fmla="*/ 341 w 364"/>
              <a:gd name="T19" fmla="*/ 125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4" h="183">
                <a:moveTo>
                  <a:pt x="341" y="125"/>
                </a:moveTo>
                <a:cubicBezTo>
                  <a:pt x="287" y="69"/>
                  <a:pt x="217" y="0"/>
                  <a:pt x="133" y="33"/>
                </a:cubicBezTo>
                <a:cubicBezTo>
                  <a:pt x="87" y="52"/>
                  <a:pt x="48" y="90"/>
                  <a:pt x="19" y="130"/>
                </a:cubicBezTo>
                <a:cubicBezTo>
                  <a:pt x="0" y="156"/>
                  <a:pt x="43" y="181"/>
                  <a:pt x="62" y="155"/>
                </a:cubicBezTo>
                <a:cubicBezTo>
                  <a:pt x="63" y="154"/>
                  <a:pt x="63" y="153"/>
                  <a:pt x="64" y="153"/>
                </a:cubicBezTo>
                <a:cubicBezTo>
                  <a:pt x="59" y="159"/>
                  <a:pt x="65" y="151"/>
                  <a:pt x="66" y="150"/>
                </a:cubicBezTo>
                <a:cubicBezTo>
                  <a:pt x="72" y="143"/>
                  <a:pt x="78" y="136"/>
                  <a:pt x="84" y="129"/>
                </a:cubicBezTo>
                <a:cubicBezTo>
                  <a:pt x="102" y="111"/>
                  <a:pt x="121" y="95"/>
                  <a:pt x="143" y="83"/>
                </a:cubicBezTo>
                <a:cubicBezTo>
                  <a:pt x="207" y="50"/>
                  <a:pt x="266" y="119"/>
                  <a:pt x="306" y="160"/>
                </a:cubicBezTo>
                <a:cubicBezTo>
                  <a:pt x="328" y="183"/>
                  <a:pt x="364" y="148"/>
                  <a:pt x="341" y="125"/>
                </a:cubicBezTo>
                <a:close/>
              </a:path>
            </a:pathLst>
          </a:custGeom>
          <a:gradFill flip="none" rotWithShape="1">
            <a:gsLst>
              <a:gs pos="0">
                <a:schemeClr val="accent1"/>
              </a:gs>
              <a:gs pos="100000">
                <a:schemeClr val="accent2"/>
              </a:gs>
            </a:gsLst>
            <a:lin ang="0" scaled="1"/>
            <a:tileRect/>
          </a:gradFill>
          <a:ln w="9525">
            <a:noFill/>
            <a:round/>
            <a:headEnd/>
            <a:tailEnd/>
          </a:ln>
          <a:effectLst>
            <a:innerShdw blurRad="127000">
              <a:prstClr val="black">
                <a:alpha val="50000"/>
              </a:prstClr>
            </a:innerShdw>
          </a:effectLst>
        </p:spPr>
        <p:txBody>
          <a:bodyPr vert="horz" wrap="square" lIns="91440" tIns="45720" rIns="91440" bIns="45720" numCol="1" anchor="t" anchorCtr="0" compatLnSpc="1">
            <a:prstTxWarp prst="textNoShape">
              <a:avLst/>
            </a:prstTxWarp>
          </a:bodyPr>
          <a:lstStyle/>
          <a:p>
            <a:endParaRPr lang="en-IN"/>
          </a:p>
        </p:txBody>
      </p:sp>
      <p:sp>
        <p:nvSpPr>
          <p:cNvPr id="24" name="Freeform 23">
            <a:extLst>
              <a:ext uri="{FF2B5EF4-FFF2-40B4-BE49-F238E27FC236}">
                <a16:creationId xmlns:a16="http://schemas.microsoft.com/office/drawing/2014/main" id="{FB65AB95-7BA4-4399-A713-404E806A3B0F}"/>
              </a:ext>
            </a:extLst>
          </p:cNvPr>
          <p:cNvSpPr>
            <a:spLocks/>
          </p:cNvSpPr>
          <p:nvPr/>
        </p:nvSpPr>
        <p:spPr bwMode="auto">
          <a:xfrm>
            <a:off x="4747242" y="3527065"/>
            <a:ext cx="2360395" cy="986689"/>
          </a:xfrm>
          <a:custGeom>
            <a:avLst/>
            <a:gdLst>
              <a:gd name="T0" fmla="*/ 22 w 359"/>
              <a:gd name="T1" fmla="*/ 58 h 162"/>
              <a:gd name="T2" fmla="*/ 178 w 359"/>
              <a:gd name="T3" fmla="*/ 159 h 162"/>
              <a:gd name="T4" fmla="*/ 336 w 359"/>
              <a:gd name="T5" fmla="*/ 58 h 162"/>
              <a:gd name="T6" fmla="*/ 301 w 359"/>
              <a:gd name="T7" fmla="*/ 23 h 162"/>
              <a:gd name="T8" fmla="*/ 184 w 359"/>
              <a:gd name="T9" fmla="*/ 109 h 162"/>
              <a:gd name="T10" fmla="*/ 58 w 359"/>
              <a:gd name="T11" fmla="*/ 23 h 162"/>
              <a:gd name="T12" fmla="*/ 22 w 359"/>
              <a:gd name="T13" fmla="*/ 58 h 162"/>
            </a:gdLst>
            <a:ahLst/>
            <a:cxnLst>
              <a:cxn ang="0">
                <a:pos x="T0" y="T1"/>
              </a:cxn>
              <a:cxn ang="0">
                <a:pos x="T2" y="T3"/>
              </a:cxn>
              <a:cxn ang="0">
                <a:pos x="T4" y="T5"/>
              </a:cxn>
              <a:cxn ang="0">
                <a:pos x="T6" y="T7"/>
              </a:cxn>
              <a:cxn ang="0">
                <a:pos x="T8" y="T9"/>
              </a:cxn>
              <a:cxn ang="0">
                <a:pos x="T10" y="T11"/>
              </a:cxn>
              <a:cxn ang="0">
                <a:pos x="T12" y="T13"/>
              </a:cxn>
            </a:cxnLst>
            <a:rect l="0" t="0" r="r" b="b"/>
            <a:pathLst>
              <a:path w="359" h="162">
                <a:moveTo>
                  <a:pt x="22" y="58"/>
                </a:moveTo>
                <a:cubicBezTo>
                  <a:pt x="65" y="102"/>
                  <a:pt x="112" y="157"/>
                  <a:pt x="178" y="159"/>
                </a:cubicBezTo>
                <a:cubicBezTo>
                  <a:pt x="243" y="162"/>
                  <a:pt x="296" y="100"/>
                  <a:pt x="336" y="58"/>
                </a:cubicBezTo>
                <a:cubicBezTo>
                  <a:pt x="359" y="35"/>
                  <a:pt x="323" y="0"/>
                  <a:pt x="301" y="23"/>
                </a:cubicBezTo>
                <a:cubicBezTo>
                  <a:pt x="270" y="55"/>
                  <a:pt x="232" y="104"/>
                  <a:pt x="184" y="109"/>
                </a:cubicBezTo>
                <a:cubicBezTo>
                  <a:pt x="133" y="114"/>
                  <a:pt x="88" y="55"/>
                  <a:pt x="58" y="23"/>
                </a:cubicBezTo>
                <a:cubicBezTo>
                  <a:pt x="35" y="0"/>
                  <a:pt x="0" y="35"/>
                  <a:pt x="22" y="58"/>
                </a:cubicBezTo>
                <a:close/>
              </a:path>
            </a:pathLst>
          </a:custGeom>
          <a:gradFill>
            <a:gsLst>
              <a:gs pos="0">
                <a:schemeClr val="accent2"/>
              </a:gs>
              <a:gs pos="100000">
                <a:schemeClr val="accent3"/>
              </a:gs>
            </a:gsLst>
            <a:lin ang="0" scaled="1"/>
          </a:gradFill>
          <a:ln w="9525">
            <a:noFill/>
            <a:round/>
            <a:headEnd/>
            <a:tailEnd/>
          </a:ln>
          <a:effectLst>
            <a:innerShdw blurRad="127000">
              <a:prstClr val="black">
                <a:alpha val="50000"/>
              </a:prstClr>
            </a:innerShdw>
          </a:effectLst>
        </p:spPr>
        <p:txBody>
          <a:bodyPr vert="horz" wrap="square" lIns="91440" tIns="45720" rIns="91440" bIns="45720" numCol="1" anchor="t" anchorCtr="0" compatLnSpc="1">
            <a:prstTxWarp prst="textNoShape">
              <a:avLst/>
            </a:prstTxWarp>
          </a:bodyPr>
          <a:lstStyle/>
          <a:p>
            <a:endParaRPr lang="en-IN"/>
          </a:p>
        </p:txBody>
      </p:sp>
      <p:sp>
        <p:nvSpPr>
          <p:cNvPr id="25" name="Freeform 24">
            <a:extLst>
              <a:ext uri="{FF2B5EF4-FFF2-40B4-BE49-F238E27FC236}">
                <a16:creationId xmlns:a16="http://schemas.microsoft.com/office/drawing/2014/main" id="{778ABCE1-EA9C-4697-A93B-07B42828A9EC}"/>
              </a:ext>
            </a:extLst>
          </p:cNvPr>
          <p:cNvSpPr>
            <a:spLocks/>
          </p:cNvSpPr>
          <p:nvPr/>
        </p:nvSpPr>
        <p:spPr bwMode="auto">
          <a:xfrm>
            <a:off x="6466092" y="3162546"/>
            <a:ext cx="2504289" cy="989235"/>
          </a:xfrm>
          <a:custGeom>
            <a:avLst/>
            <a:gdLst>
              <a:gd name="T0" fmla="*/ 359 w 381"/>
              <a:gd name="T1" fmla="*/ 103 h 162"/>
              <a:gd name="T2" fmla="*/ 192 w 381"/>
              <a:gd name="T3" fmla="*/ 2 h 162"/>
              <a:gd name="T4" fmla="*/ 22 w 381"/>
              <a:gd name="T5" fmla="*/ 103 h 162"/>
              <a:gd name="T6" fmla="*/ 58 w 381"/>
              <a:gd name="T7" fmla="*/ 138 h 162"/>
              <a:gd name="T8" fmla="*/ 192 w 381"/>
              <a:gd name="T9" fmla="*/ 52 h 162"/>
              <a:gd name="T10" fmla="*/ 324 w 381"/>
              <a:gd name="T11" fmla="*/ 138 h 162"/>
              <a:gd name="T12" fmla="*/ 359 w 381"/>
              <a:gd name="T13" fmla="*/ 103 h 162"/>
            </a:gdLst>
            <a:ahLst/>
            <a:cxnLst>
              <a:cxn ang="0">
                <a:pos x="T0" y="T1"/>
              </a:cxn>
              <a:cxn ang="0">
                <a:pos x="T2" y="T3"/>
              </a:cxn>
              <a:cxn ang="0">
                <a:pos x="T4" y="T5"/>
              </a:cxn>
              <a:cxn ang="0">
                <a:pos x="T6" y="T7"/>
              </a:cxn>
              <a:cxn ang="0">
                <a:pos x="T8" y="T9"/>
              </a:cxn>
              <a:cxn ang="0">
                <a:pos x="T10" y="T11"/>
              </a:cxn>
              <a:cxn ang="0">
                <a:pos x="T12" y="T13"/>
              </a:cxn>
            </a:cxnLst>
            <a:rect l="0" t="0" r="r" b="b"/>
            <a:pathLst>
              <a:path w="381" h="162">
                <a:moveTo>
                  <a:pt x="359" y="103"/>
                </a:moveTo>
                <a:cubicBezTo>
                  <a:pt x="314" y="54"/>
                  <a:pt x="263" y="4"/>
                  <a:pt x="192" y="2"/>
                </a:cubicBezTo>
                <a:cubicBezTo>
                  <a:pt x="123" y="0"/>
                  <a:pt x="67" y="57"/>
                  <a:pt x="22" y="103"/>
                </a:cubicBezTo>
                <a:cubicBezTo>
                  <a:pt x="0" y="126"/>
                  <a:pt x="35" y="161"/>
                  <a:pt x="58" y="138"/>
                </a:cubicBezTo>
                <a:cubicBezTo>
                  <a:pt x="94" y="101"/>
                  <a:pt x="136" y="53"/>
                  <a:pt x="192" y="52"/>
                </a:cubicBezTo>
                <a:cubicBezTo>
                  <a:pt x="247" y="50"/>
                  <a:pt x="290" y="102"/>
                  <a:pt x="324" y="138"/>
                </a:cubicBezTo>
                <a:cubicBezTo>
                  <a:pt x="346" y="162"/>
                  <a:pt x="381" y="126"/>
                  <a:pt x="359" y="103"/>
                </a:cubicBezTo>
                <a:close/>
              </a:path>
            </a:pathLst>
          </a:custGeom>
          <a:gradFill>
            <a:gsLst>
              <a:gs pos="0">
                <a:schemeClr val="accent3"/>
              </a:gs>
              <a:gs pos="100000">
                <a:schemeClr val="accent4"/>
              </a:gs>
            </a:gsLst>
            <a:lin ang="0" scaled="1"/>
          </a:gradFill>
          <a:ln w="9525">
            <a:noFill/>
            <a:round/>
            <a:headEnd/>
            <a:tailEnd/>
          </a:ln>
          <a:effectLst>
            <a:innerShdw blurRad="127000">
              <a:prstClr val="black">
                <a:alpha val="50000"/>
              </a:prstClr>
            </a:innerShdw>
          </a:effectLst>
        </p:spPr>
        <p:txBody>
          <a:bodyPr vert="horz" wrap="square" lIns="91440" tIns="45720" rIns="91440" bIns="45720" numCol="1" anchor="t" anchorCtr="0" compatLnSpc="1">
            <a:prstTxWarp prst="textNoShape">
              <a:avLst/>
            </a:prstTxWarp>
          </a:bodyPr>
          <a:lstStyle/>
          <a:p>
            <a:endParaRPr lang="en-IN"/>
          </a:p>
        </p:txBody>
      </p:sp>
      <p:sp>
        <p:nvSpPr>
          <p:cNvPr id="26" name="Oval 25">
            <a:extLst>
              <a:ext uri="{FF2B5EF4-FFF2-40B4-BE49-F238E27FC236}">
                <a16:creationId xmlns:a16="http://schemas.microsoft.com/office/drawing/2014/main" id="{C7513383-8688-4CF1-8909-F864AC64E927}"/>
              </a:ext>
            </a:extLst>
          </p:cNvPr>
          <p:cNvSpPr/>
          <p:nvPr/>
        </p:nvSpPr>
        <p:spPr>
          <a:xfrm>
            <a:off x="3290902" y="3886021"/>
            <a:ext cx="253515" cy="232963"/>
          </a:xfrm>
          <a:prstGeom prst="ellipse">
            <a:avLst/>
          </a:prstGeom>
          <a:solidFill>
            <a:schemeClr val="accent1"/>
          </a:solidFill>
          <a:ln w="127000">
            <a:gradFill>
              <a:gsLst>
                <a:gs pos="0">
                  <a:schemeClr val="bg1"/>
                </a:gs>
                <a:gs pos="100000">
                  <a:schemeClr val="bg1">
                    <a:lumMod val="95000"/>
                  </a:schemeClr>
                </a:gs>
              </a:gsLst>
              <a:lin ang="5400000" scaled="1"/>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Oval 26">
            <a:extLst>
              <a:ext uri="{FF2B5EF4-FFF2-40B4-BE49-F238E27FC236}">
                <a16:creationId xmlns:a16="http://schemas.microsoft.com/office/drawing/2014/main" id="{FB679C7A-95D2-4A24-A6FF-070FC199D054}"/>
              </a:ext>
            </a:extLst>
          </p:cNvPr>
          <p:cNvSpPr/>
          <p:nvPr/>
        </p:nvSpPr>
        <p:spPr>
          <a:xfrm>
            <a:off x="5814794" y="4257083"/>
            <a:ext cx="253515" cy="232963"/>
          </a:xfrm>
          <a:prstGeom prst="ellipse">
            <a:avLst/>
          </a:prstGeom>
          <a:solidFill>
            <a:schemeClr val="accent2"/>
          </a:solidFill>
          <a:ln w="127000">
            <a:gradFill>
              <a:gsLst>
                <a:gs pos="0">
                  <a:schemeClr val="bg1"/>
                </a:gs>
                <a:gs pos="100000">
                  <a:schemeClr val="bg1">
                    <a:lumMod val="95000"/>
                  </a:schemeClr>
                </a:gs>
              </a:gsLst>
              <a:lin ang="5400000" scaled="1"/>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Oval 27">
            <a:extLst>
              <a:ext uri="{FF2B5EF4-FFF2-40B4-BE49-F238E27FC236}">
                <a16:creationId xmlns:a16="http://schemas.microsoft.com/office/drawing/2014/main" id="{33165EC5-D557-4726-8685-65D7E375EE4E}"/>
              </a:ext>
            </a:extLst>
          </p:cNvPr>
          <p:cNvSpPr/>
          <p:nvPr/>
        </p:nvSpPr>
        <p:spPr>
          <a:xfrm>
            <a:off x="8575538" y="3766748"/>
            <a:ext cx="253515" cy="232963"/>
          </a:xfrm>
          <a:prstGeom prst="ellipse">
            <a:avLst/>
          </a:prstGeom>
          <a:solidFill>
            <a:schemeClr val="accent3"/>
          </a:solidFill>
          <a:ln w="127000">
            <a:gradFill>
              <a:gsLst>
                <a:gs pos="0">
                  <a:schemeClr val="bg1"/>
                </a:gs>
                <a:gs pos="100000">
                  <a:schemeClr val="bg1">
                    <a:lumMod val="95000"/>
                  </a:schemeClr>
                </a:gs>
              </a:gsLst>
              <a:lin ang="5400000" scaled="1"/>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9" name="Straight Connector 28">
            <a:extLst>
              <a:ext uri="{FF2B5EF4-FFF2-40B4-BE49-F238E27FC236}">
                <a16:creationId xmlns:a16="http://schemas.microsoft.com/office/drawing/2014/main" id="{6EC2888F-60DC-4A96-8425-13A5129C8E76}"/>
              </a:ext>
            </a:extLst>
          </p:cNvPr>
          <p:cNvCxnSpPr>
            <a:cxnSpLocks/>
          </p:cNvCxnSpPr>
          <p:nvPr/>
        </p:nvCxnSpPr>
        <p:spPr>
          <a:xfrm flipV="1">
            <a:off x="3396849" y="2712342"/>
            <a:ext cx="0" cy="1004629"/>
          </a:xfrm>
          <a:prstGeom prst="line">
            <a:avLst/>
          </a:prstGeom>
          <a:ln w="1905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9890C6D7-FFE4-4603-9241-40D33CD1453F}"/>
              </a:ext>
            </a:extLst>
          </p:cNvPr>
          <p:cNvCxnSpPr>
            <a:cxnSpLocks/>
          </p:cNvCxnSpPr>
          <p:nvPr/>
        </p:nvCxnSpPr>
        <p:spPr>
          <a:xfrm flipH="1" flipV="1">
            <a:off x="8697143" y="2907814"/>
            <a:ext cx="50602" cy="782656"/>
          </a:xfrm>
          <a:prstGeom prst="line">
            <a:avLst/>
          </a:prstGeom>
          <a:ln w="1905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FC13ECD8-35CC-44CB-9BEC-13405AEE3EF0}"/>
              </a:ext>
            </a:extLst>
          </p:cNvPr>
          <p:cNvCxnSpPr>
            <a:cxnSpLocks/>
          </p:cNvCxnSpPr>
          <p:nvPr/>
        </p:nvCxnSpPr>
        <p:spPr>
          <a:xfrm flipV="1">
            <a:off x="5933995" y="4599995"/>
            <a:ext cx="0" cy="1004629"/>
          </a:xfrm>
          <a:prstGeom prst="line">
            <a:avLst/>
          </a:prstGeom>
          <a:ln w="1905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165D8B60-FEF1-4201-A2A1-5DB8F487BA5D}"/>
              </a:ext>
            </a:extLst>
          </p:cNvPr>
          <p:cNvSpPr txBox="1"/>
          <p:nvPr/>
        </p:nvSpPr>
        <p:spPr>
          <a:xfrm>
            <a:off x="1077705" y="1978011"/>
            <a:ext cx="4037094" cy="1231106"/>
          </a:xfrm>
          <a:prstGeom prst="rect">
            <a:avLst/>
          </a:prstGeom>
          <a:noFill/>
        </p:spPr>
        <p:txBody>
          <a:bodyPr wrap="square" lIns="0" tIns="0" rIns="0" bIns="0" rtlCol="0" anchor="t">
            <a:spAutoFit/>
          </a:bodyPr>
          <a:lstStyle/>
          <a:p>
            <a:pPr marL="285750" indent="-285750">
              <a:buFontTx/>
              <a:buChar char="-"/>
            </a:pPr>
            <a:r>
              <a:rPr lang="en-US" sz="1600" dirty="0"/>
              <a:t>Test, put a code for One–time execution.</a:t>
            </a:r>
          </a:p>
          <a:p>
            <a:pPr marL="285750" indent="-285750">
              <a:buFontTx/>
              <a:buChar char="-"/>
            </a:pPr>
            <a:r>
              <a:rPr lang="en-US" sz="1600" dirty="0"/>
              <a:t>Requires a compilation every time you run.</a:t>
            </a:r>
          </a:p>
          <a:p>
            <a:r>
              <a:rPr lang="en-US" sz="1600" dirty="0"/>
              <a:t>DO BEGIN</a:t>
            </a:r>
          </a:p>
          <a:p>
            <a:r>
              <a:rPr lang="en-US" sz="1600" dirty="0"/>
              <a:t>--- SQL Script Coda</a:t>
            </a:r>
          </a:p>
          <a:p>
            <a:r>
              <a:rPr lang="en-US" sz="1600" dirty="0"/>
              <a:t>END;</a:t>
            </a:r>
          </a:p>
        </p:txBody>
      </p:sp>
      <p:sp>
        <p:nvSpPr>
          <p:cNvPr id="33" name="TextBox 32">
            <a:extLst>
              <a:ext uri="{FF2B5EF4-FFF2-40B4-BE49-F238E27FC236}">
                <a16:creationId xmlns:a16="http://schemas.microsoft.com/office/drawing/2014/main" id="{8E1FC2AA-6E17-4AC4-836D-DF84FE9662C2}"/>
              </a:ext>
            </a:extLst>
          </p:cNvPr>
          <p:cNvSpPr txBox="1"/>
          <p:nvPr/>
        </p:nvSpPr>
        <p:spPr>
          <a:xfrm>
            <a:off x="1046152" y="1333436"/>
            <a:ext cx="2020830" cy="276999"/>
          </a:xfrm>
          <a:prstGeom prst="rect">
            <a:avLst/>
          </a:prstGeom>
          <a:noFill/>
        </p:spPr>
        <p:txBody>
          <a:bodyPr wrap="square" lIns="0" tIns="0" rIns="0" bIns="0" rtlCol="0" anchor="t">
            <a:spAutoFit/>
          </a:bodyPr>
          <a:lstStyle/>
          <a:p>
            <a:pPr>
              <a:lnSpc>
                <a:spcPct val="90000"/>
              </a:lnSpc>
            </a:pPr>
            <a:r>
              <a:rPr lang="en-IN" sz="2000" b="1" dirty="0">
                <a:solidFill>
                  <a:schemeClr val="accent1"/>
                </a:solidFill>
                <a:ea typeface="Open Sans" panose="020B0606030504020204" pitchFamily="34" charset="0"/>
                <a:cs typeface="Arial" panose="020B0604020202020204" pitchFamily="34" charset="0"/>
              </a:rPr>
              <a:t> 1.</a:t>
            </a:r>
          </a:p>
        </p:txBody>
      </p:sp>
      <p:sp>
        <p:nvSpPr>
          <p:cNvPr id="34" name="TextBox 33">
            <a:extLst>
              <a:ext uri="{FF2B5EF4-FFF2-40B4-BE49-F238E27FC236}">
                <a16:creationId xmlns:a16="http://schemas.microsoft.com/office/drawing/2014/main" id="{44CEB5A5-8FB9-4501-ABFB-AE5A8D5F74FC}"/>
              </a:ext>
            </a:extLst>
          </p:cNvPr>
          <p:cNvSpPr txBox="1"/>
          <p:nvPr/>
        </p:nvSpPr>
        <p:spPr>
          <a:xfrm>
            <a:off x="1077707" y="1668735"/>
            <a:ext cx="2537158" cy="276999"/>
          </a:xfrm>
          <a:prstGeom prst="rect">
            <a:avLst/>
          </a:prstGeom>
          <a:noFill/>
        </p:spPr>
        <p:txBody>
          <a:bodyPr wrap="square" lIns="0" tIns="0" rIns="0" bIns="0" rtlCol="0" anchor="t">
            <a:spAutoFit/>
          </a:bodyPr>
          <a:lstStyle/>
          <a:p>
            <a:pPr>
              <a:lnSpc>
                <a:spcPct val="90000"/>
              </a:lnSpc>
            </a:pPr>
            <a:r>
              <a:rPr lang="en-IN" sz="2000" b="1" dirty="0">
                <a:solidFill>
                  <a:schemeClr val="accent1"/>
                </a:solidFill>
                <a:latin typeface="Arial Black" panose="020B0A04020102020204" pitchFamily="34" charset="0"/>
                <a:ea typeface="Open Sans" panose="020B0606030504020204" pitchFamily="34" charset="0"/>
                <a:cs typeface="Arial" panose="020B0604020202020204" pitchFamily="34" charset="0"/>
              </a:rPr>
              <a:t>Anonymous Block</a:t>
            </a:r>
          </a:p>
        </p:txBody>
      </p:sp>
      <p:grpSp>
        <p:nvGrpSpPr>
          <p:cNvPr id="35" name="Group 34">
            <a:extLst>
              <a:ext uri="{FF2B5EF4-FFF2-40B4-BE49-F238E27FC236}">
                <a16:creationId xmlns:a16="http://schemas.microsoft.com/office/drawing/2014/main" id="{CF7586A6-F552-4065-A1FE-29E4B2685E32}"/>
              </a:ext>
            </a:extLst>
          </p:cNvPr>
          <p:cNvGrpSpPr/>
          <p:nvPr/>
        </p:nvGrpSpPr>
        <p:grpSpPr>
          <a:xfrm>
            <a:off x="399195" y="1616545"/>
            <a:ext cx="607909" cy="464813"/>
            <a:chOff x="2001838" y="4022726"/>
            <a:chExt cx="5207000" cy="4332287"/>
          </a:xfrm>
          <a:solidFill>
            <a:schemeClr val="accent1"/>
          </a:solidFill>
        </p:grpSpPr>
        <p:sp>
          <p:nvSpPr>
            <p:cNvPr id="36" name="Freeform 85">
              <a:extLst>
                <a:ext uri="{FF2B5EF4-FFF2-40B4-BE49-F238E27FC236}">
                  <a16:creationId xmlns:a16="http://schemas.microsoft.com/office/drawing/2014/main" id="{942B73E2-5920-46FB-9F1D-966AEA9D4351}"/>
                </a:ext>
              </a:extLst>
            </p:cNvPr>
            <p:cNvSpPr>
              <a:spLocks noEditPoints="1"/>
            </p:cNvSpPr>
            <p:nvPr/>
          </p:nvSpPr>
          <p:spPr bwMode="auto">
            <a:xfrm>
              <a:off x="2001838" y="4672013"/>
              <a:ext cx="5207000" cy="3683000"/>
            </a:xfrm>
            <a:custGeom>
              <a:avLst/>
              <a:gdLst>
                <a:gd name="T0" fmla="*/ 374 w 6560"/>
                <a:gd name="T1" fmla="*/ 278 h 4639"/>
                <a:gd name="T2" fmla="*/ 314 w 6560"/>
                <a:gd name="T3" fmla="*/ 314 h 4639"/>
                <a:gd name="T4" fmla="*/ 279 w 6560"/>
                <a:gd name="T5" fmla="*/ 373 h 4639"/>
                <a:gd name="T6" fmla="*/ 273 w 6560"/>
                <a:gd name="T7" fmla="*/ 4230 h 4639"/>
                <a:gd name="T8" fmla="*/ 292 w 6560"/>
                <a:gd name="T9" fmla="*/ 4299 h 4639"/>
                <a:gd name="T10" fmla="*/ 340 w 6560"/>
                <a:gd name="T11" fmla="*/ 4349 h 4639"/>
                <a:gd name="T12" fmla="*/ 410 w 6560"/>
                <a:gd name="T13" fmla="*/ 4367 h 4639"/>
                <a:gd name="T14" fmla="*/ 6186 w 6560"/>
                <a:gd name="T15" fmla="*/ 4361 h 4639"/>
                <a:gd name="T16" fmla="*/ 6246 w 6560"/>
                <a:gd name="T17" fmla="*/ 4327 h 4639"/>
                <a:gd name="T18" fmla="*/ 6281 w 6560"/>
                <a:gd name="T19" fmla="*/ 4268 h 4639"/>
                <a:gd name="T20" fmla="*/ 6285 w 6560"/>
                <a:gd name="T21" fmla="*/ 409 h 4639"/>
                <a:gd name="T22" fmla="*/ 6268 w 6560"/>
                <a:gd name="T23" fmla="*/ 341 h 4639"/>
                <a:gd name="T24" fmla="*/ 6218 w 6560"/>
                <a:gd name="T25" fmla="*/ 292 h 4639"/>
                <a:gd name="T26" fmla="*/ 6150 w 6560"/>
                <a:gd name="T27" fmla="*/ 274 h 4639"/>
                <a:gd name="T28" fmla="*/ 410 w 6560"/>
                <a:gd name="T29" fmla="*/ 0 h 4639"/>
                <a:gd name="T30" fmla="*/ 6216 w 6560"/>
                <a:gd name="T31" fmla="*/ 6 h 4639"/>
                <a:gd name="T32" fmla="*/ 6337 w 6560"/>
                <a:gd name="T33" fmla="*/ 45 h 4639"/>
                <a:gd name="T34" fmla="*/ 6439 w 6560"/>
                <a:gd name="T35" fmla="*/ 121 h 4639"/>
                <a:gd name="T36" fmla="*/ 6514 w 6560"/>
                <a:gd name="T37" fmla="*/ 222 h 4639"/>
                <a:gd name="T38" fmla="*/ 6554 w 6560"/>
                <a:gd name="T39" fmla="*/ 343 h 4639"/>
                <a:gd name="T40" fmla="*/ 6560 w 6560"/>
                <a:gd name="T41" fmla="*/ 4230 h 4639"/>
                <a:gd name="T42" fmla="*/ 6538 w 6560"/>
                <a:gd name="T43" fmla="*/ 4359 h 4639"/>
                <a:gd name="T44" fmla="*/ 6480 w 6560"/>
                <a:gd name="T45" fmla="*/ 4472 h 4639"/>
                <a:gd name="T46" fmla="*/ 6391 w 6560"/>
                <a:gd name="T47" fmla="*/ 4562 h 4639"/>
                <a:gd name="T48" fmla="*/ 6279 w 6560"/>
                <a:gd name="T49" fmla="*/ 4619 h 4639"/>
                <a:gd name="T50" fmla="*/ 6150 w 6560"/>
                <a:gd name="T51" fmla="*/ 4639 h 4639"/>
                <a:gd name="T52" fmla="*/ 344 w 6560"/>
                <a:gd name="T53" fmla="*/ 4635 h 4639"/>
                <a:gd name="T54" fmla="*/ 221 w 6560"/>
                <a:gd name="T55" fmla="*/ 4593 h 4639"/>
                <a:gd name="T56" fmla="*/ 119 w 6560"/>
                <a:gd name="T57" fmla="*/ 4520 h 4639"/>
                <a:gd name="T58" fmla="*/ 46 w 6560"/>
                <a:gd name="T59" fmla="*/ 4419 h 4639"/>
                <a:gd name="T60" fmla="*/ 6 w 6560"/>
                <a:gd name="T61" fmla="*/ 4297 h 4639"/>
                <a:gd name="T62" fmla="*/ 0 w 6560"/>
                <a:gd name="T63" fmla="*/ 409 h 4639"/>
                <a:gd name="T64" fmla="*/ 22 w 6560"/>
                <a:gd name="T65" fmla="*/ 280 h 4639"/>
                <a:gd name="T66" fmla="*/ 80 w 6560"/>
                <a:gd name="T67" fmla="*/ 168 h 4639"/>
                <a:gd name="T68" fmla="*/ 167 w 6560"/>
                <a:gd name="T69" fmla="*/ 79 h 4639"/>
                <a:gd name="T70" fmla="*/ 281 w 6560"/>
                <a:gd name="T71" fmla="*/ 21 h 4639"/>
                <a:gd name="T72" fmla="*/ 410 w 6560"/>
                <a:gd name="T73" fmla="*/ 0 h 46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560" h="4639">
                  <a:moveTo>
                    <a:pt x="410" y="274"/>
                  </a:moveTo>
                  <a:lnTo>
                    <a:pt x="374" y="278"/>
                  </a:lnTo>
                  <a:lnTo>
                    <a:pt x="340" y="292"/>
                  </a:lnTo>
                  <a:lnTo>
                    <a:pt x="314" y="314"/>
                  </a:lnTo>
                  <a:lnTo>
                    <a:pt x="292" y="341"/>
                  </a:lnTo>
                  <a:lnTo>
                    <a:pt x="279" y="373"/>
                  </a:lnTo>
                  <a:lnTo>
                    <a:pt x="273" y="409"/>
                  </a:lnTo>
                  <a:lnTo>
                    <a:pt x="273" y="4230"/>
                  </a:lnTo>
                  <a:lnTo>
                    <a:pt x="279" y="4268"/>
                  </a:lnTo>
                  <a:lnTo>
                    <a:pt x="292" y="4299"/>
                  </a:lnTo>
                  <a:lnTo>
                    <a:pt x="314" y="4327"/>
                  </a:lnTo>
                  <a:lnTo>
                    <a:pt x="340" y="4349"/>
                  </a:lnTo>
                  <a:lnTo>
                    <a:pt x="374" y="4361"/>
                  </a:lnTo>
                  <a:lnTo>
                    <a:pt x="410" y="4367"/>
                  </a:lnTo>
                  <a:lnTo>
                    <a:pt x="6150" y="4367"/>
                  </a:lnTo>
                  <a:lnTo>
                    <a:pt x="6186" y="4361"/>
                  </a:lnTo>
                  <a:lnTo>
                    <a:pt x="6218" y="4349"/>
                  </a:lnTo>
                  <a:lnTo>
                    <a:pt x="6246" y="4327"/>
                  </a:lnTo>
                  <a:lnTo>
                    <a:pt x="6268" y="4299"/>
                  </a:lnTo>
                  <a:lnTo>
                    <a:pt x="6281" y="4268"/>
                  </a:lnTo>
                  <a:lnTo>
                    <a:pt x="6285" y="4230"/>
                  </a:lnTo>
                  <a:lnTo>
                    <a:pt x="6285" y="409"/>
                  </a:lnTo>
                  <a:lnTo>
                    <a:pt x="6281" y="373"/>
                  </a:lnTo>
                  <a:lnTo>
                    <a:pt x="6268" y="341"/>
                  </a:lnTo>
                  <a:lnTo>
                    <a:pt x="6246" y="314"/>
                  </a:lnTo>
                  <a:lnTo>
                    <a:pt x="6218" y="292"/>
                  </a:lnTo>
                  <a:lnTo>
                    <a:pt x="6186" y="278"/>
                  </a:lnTo>
                  <a:lnTo>
                    <a:pt x="6150" y="274"/>
                  </a:lnTo>
                  <a:lnTo>
                    <a:pt x="410" y="274"/>
                  </a:lnTo>
                  <a:close/>
                  <a:moveTo>
                    <a:pt x="410" y="0"/>
                  </a:moveTo>
                  <a:lnTo>
                    <a:pt x="6150" y="0"/>
                  </a:lnTo>
                  <a:lnTo>
                    <a:pt x="6216" y="6"/>
                  </a:lnTo>
                  <a:lnTo>
                    <a:pt x="6279" y="21"/>
                  </a:lnTo>
                  <a:lnTo>
                    <a:pt x="6337" y="45"/>
                  </a:lnTo>
                  <a:lnTo>
                    <a:pt x="6391" y="79"/>
                  </a:lnTo>
                  <a:lnTo>
                    <a:pt x="6439" y="121"/>
                  </a:lnTo>
                  <a:lnTo>
                    <a:pt x="6480" y="168"/>
                  </a:lnTo>
                  <a:lnTo>
                    <a:pt x="6514" y="222"/>
                  </a:lnTo>
                  <a:lnTo>
                    <a:pt x="6538" y="280"/>
                  </a:lnTo>
                  <a:lnTo>
                    <a:pt x="6554" y="343"/>
                  </a:lnTo>
                  <a:lnTo>
                    <a:pt x="6560" y="409"/>
                  </a:lnTo>
                  <a:lnTo>
                    <a:pt x="6560" y="4230"/>
                  </a:lnTo>
                  <a:lnTo>
                    <a:pt x="6554" y="4297"/>
                  </a:lnTo>
                  <a:lnTo>
                    <a:pt x="6538" y="4359"/>
                  </a:lnTo>
                  <a:lnTo>
                    <a:pt x="6514" y="4419"/>
                  </a:lnTo>
                  <a:lnTo>
                    <a:pt x="6480" y="4472"/>
                  </a:lnTo>
                  <a:lnTo>
                    <a:pt x="6439" y="4520"/>
                  </a:lnTo>
                  <a:lnTo>
                    <a:pt x="6391" y="4562"/>
                  </a:lnTo>
                  <a:lnTo>
                    <a:pt x="6337" y="4593"/>
                  </a:lnTo>
                  <a:lnTo>
                    <a:pt x="6279" y="4619"/>
                  </a:lnTo>
                  <a:lnTo>
                    <a:pt x="6216" y="4635"/>
                  </a:lnTo>
                  <a:lnTo>
                    <a:pt x="6150" y="4639"/>
                  </a:lnTo>
                  <a:lnTo>
                    <a:pt x="410" y="4639"/>
                  </a:lnTo>
                  <a:lnTo>
                    <a:pt x="344" y="4635"/>
                  </a:lnTo>
                  <a:lnTo>
                    <a:pt x="281" y="4619"/>
                  </a:lnTo>
                  <a:lnTo>
                    <a:pt x="221" y="4593"/>
                  </a:lnTo>
                  <a:lnTo>
                    <a:pt x="167" y="4562"/>
                  </a:lnTo>
                  <a:lnTo>
                    <a:pt x="119" y="4520"/>
                  </a:lnTo>
                  <a:lnTo>
                    <a:pt x="80" y="4472"/>
                  </a:lnTo>
                  <a:lnTo>
                    <a:pt x="46" y="4419"/>
                  </a:lnTo>
                  <a:lnTo>
                    <a:pt x="22" y="4359"/>
                  </a:lnTo>
                  <a:lnTo>
                    <a:pt x="6" y="4297"/>
                  </a:lnTo>
                  <a:lnTo>
                    <a:pt x="0" y="4230"/>
                  </a:lnTo>
                  <a:lnTo>
                    <a:pt x="0" y="409"/>
                  </a:lnTo>
                  <a:lnTo>
                    <a:pt x="6" y="343"/>
                  </a:lnTo>
                  <a:lnTo>
                    <a:pt x="22" y="280"/>
                  </a:lnTo>
                  <a:lnTo>
                    <a:pt x="46" y="222"/>
                  </a:lnTo>
                  <a:lnTo>
                    <a:pt x="80" y="168"/>
                  </a:lnTo>
                  <a:lnTo>
                    <a:pt x="119" y="121"/>
                  </a:lnTo>
                  <a:lnTo>
                    <a:pt x="167" y="79"/>
                  </a:lnTo>
                  <a:lnTo>
                    <a:pt x="221" y="45"/>
                  </a:lnTo>
                  <a:lnTo>
                    <a:pt x="281" y="21"/>
                  </a:lnTo>
                  <a:lnTo>
                    <a:pt x="344" y="6"/>
                  </a:lnTo>
                  <a:lnTo>
                    <a:pt x="41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dirty="0"/>
            </a:p>
          </p:txBody>
        </p:sp>
        <p:sp>
          <p:nvSpPr>
            <p:cNvPr id="37" name="Freeform 86">
              <a:extLst>
                <a:ext uri="{FF2B5EF4-FFF2-40B4-BE49-F238E27FC236}">
                  <a16:creationId xmlns:a16="http://schemas.microsoft.com/office/drawing/2014/main" id="{58F9B108-F04D-4332-97E9-2D994B249321}"/>
                </a:ext>
              </a:extLst>
            </p:cNvPr>
            <p:cNvSpPr>
              <a:spLocks noEditPoints="1"/>
            </p:cNvSpPr>
            <p:nvPr/>
          </p:nvSpPr>
          <p:spPr bwMode="auto">
            <a:xfrm>
              <a:off x="3736976" y="4022726"/>
              <a:ext cx="1736725" cy="866775"/>
            </a:xfrm>
            <a:custGeom>
              <a:avLst/>
              <a:gdLst>
                <a:gd name="T0" fmla="*/ 410 w 2186"/>
                <a:gd name="T1" fmla="*/ 272 h 1093"/>
                <a:gd name="T2" fmla="*/ 374 w 2186"/>
                <a:gd name="T3" fmla="*/ 278 h 1093"/>
                <a:gd name="T4" fmla="*/ 340 w 2186"/>
                <a:gd name="T5" fmla="*/ 292 h 1093"/>
                <a:gd name="T6" fmla="*/ 312 w 2186"/>
                <a:gd name="T7" fmla="*/ 314 h 1093"/>
                <a:gd name="T8" fmla="*/ 292 w 2186"/>
                <a:gd name="T9" fmla="*/ 340 h 1093"/>
                <a:gd name="T10" fmla="*/ 278 w 2186"/>
                <a:gd name="T11" fmla="*/ 373 h 1093"/>
                <a:gd name="T12" fmla="*/ 272 w 2186"/>
                <a:gd name="T13" fmla="*/ 409 h 1093"/>
                <a:gd name="T14" fmla="*/ 272 w 2186"/>
                <a:gd name="T15" fmla="*/ 819 h 1093"/>
                <a:gd name="T16" fmla="*/ 1912 w 2186"/>
                <a:gd name="T17" fmla="*/ 819 h 1093"/>
                <a:gd name="T18" fmla="*/ 1912 w 2186"/>
                <a:gd name="T19" fmla="*/ 409 h 1093"/>
                <a:gd name="T20" fmla="*/ 1908 w 2186"/>
                <a:gd name="T21" fmla="*/ 373 h 1093"/>
                <a:gd name="T22" fmla="*/ 1894 w 2186"/>
                <a:gd name="T23" fmla="*/ 340 h 1093"/>
                <a:gd name="T24" fmla="*/ 1872 w 2186"/>
                <a:gd name="T25" fmla="*/ 314 h 1093"/>
                <a:gd name="T26" fmla="*/ 1844 w 2186"/>
                <a:gd name="T27" fmla="*/ 292 h 1093"/>
                <a:gd name="T28" fmla="*/ 1812 w 2186"/>
                <a:gd name="T29" fmla="*/ 278 h 1093"/>
                <a:gd name="T30" fmla="*/ 1776 w 2186"/>
                <a:gd name="T31" fmla="*/ 272 h 1093"/>
                <a:gd name="T32" fmla="*/ 410 w 2186"/>
                <a:gd name="T33" fmla="*/ 272 h 1093"/>
                <a:gd name="T34" fmla="*/ 410 w 2186"/>
                <a:gd name="T35" fmla="*/ 0 h 1093"/>
                <a:gd name="T36" fmla="*/ 1776 w 2186"/>
                <a:gd name="T37" fmla="*/ 0 h 1093"/>
                <a:gd name="T38" fmla="*/ 1842 w 2186"/>
                <a:gd name="T39" fmla="*/ 6 h 1093"/>
                <a:gd name="T40" fmla="*/ 1906 w 2186"/>
                <a:gd name="T41" fmla="*/ 22 h 1093"/>
                <a:gd name="T42" fmla="*/ 1964 w 2186"/>
                <a:gd name="T43" fmla="*/ 46 h 1093"/>
                <a:gd name="T44" fmla="*/ 2017 w 2186"/>
                <a:gd name="T45" fmla="*/ 79 h 1093"/>
                <a:gd name="T46" fmla="*/ 2065 w 2186"/>
                <a:gd name="T47" fmla="*/ 121 h 1093"/>
                <a:gd name="T48" fmla="*/ 2107 w 2186"/>
                <a:gd name="T49" fmla="*/ 169 h 1093"/>
                <a:gd name="T50" fmla="*/ 2141 w 2186"/>
                <a:gd name="T51" fmla="*/ 222 h 1093"/>
                <a:gd name="T52" fmla="*/ 2164 w 2186"/>
                <a:gd name="T53" fmla="*/ 280 h 1093"/>
                <a:gd name="T54" fmla="*/ 2180 w 2186"/>
                <a:gd name="T55" fmla="*/ 344 h 1093"/>
                <a:gd name="T56" fmla="*/ 2186 w 2186"/>
                <a:gd name="T57" fmla="*/ 409 h 1093"/>
                <a:gd name="T58" fmla="*/ 2186 w 2186"/>
                <a:gd name="T59" fmla="*/ 956 h 1093"/>
                <a:gd name="T60" fmla="*/ 2180 w 2186"/>
                <a:gd name="T61" fmla="*/ 991 h 1093"/>
                <a:gd name="T62" fmla="*/ 2166 w 2186"/>
                <a:gd name="T63" fmla="*/ 1025 h 1093"/>
                <a:gd name="T64" fmla="*/ 2147 w 2186"/>
                <a:gd name="T65" fmla="*/ 1051 h 1093"/>
                <a:gd name="T66" fmla="*/ 2119 w 2186"/>
                <a:gd name="T67" fmla="*/ 1073 h 1093"/>
                <a:gd name="T68" fmla="*/ 2085 w 2186"/>
                <a:gd name="T69" fmla="*/ 1087 h 1093"/>
                <a:gd name="T70" fmla="*/ 2049 w 2186"/>
                <a:gd name="T71" fmla="*/ 1093 h 1093"/>
                <a:gd name="T72" fmla="*/ 137 w 2186"/>
                <a:gd name="T73" fmla="*/ 1093 h 1093"/>
                <a:gd name="T74" fmla="*/ 99 w 2186"/>
                <a:gd name="T75" fmla="*/ 1087 h 1093"/>
                <a:gd name="T76" fmla="*/ 67 w 2186"/>
                <a:gd name="T77" fmla="*/ 1073 h 1093"/>
                <a:gd name="T78" fmla="*/ 39 w 2186"/>
                <a:gd name="T79" fmla="*/ 1051 h 1093"/>
                <a:gd name="T80" fmla="*/ 18 w 2186"/>
                <a:gd name="T81" fmla="*/ 1025 h 1093"/>
                <a:gd name="T82" fmla="*/ 4 w 2186"/>
                <a:gd name="T83" fmla="*/ 991 h 1093"/>
                <a:gd name="T84" fmla="*/ 0 w 2186"/>
                <a:gd name="T85" fmla="*/ 956 h 1093"/>
                <a:gd name="T86" fmla="*/ 0 w 2186"/>
                <a:gd name="T87" fmla="*/ 409 h 1093"/>
                <a:gd name="T88" fmla="*/ 6 w 2186"/>
                <a:gd name="T89" fmla="*/ 344 h 1093"/>
                <a:gd name="T90" fmla="*/ 20 w 2186"/>
                <a:gd name="T91" fmla="*/ 280 h 1093"/>
                <a:gd name="T92" fmla="*/ 45 w 2186"/>
                <a:gd name="T93" fmla="*/ 222 h 1093"/>
                <a:gd name="T94" fmla="*/ 79 w 2186"/>
                <a:gd name="T95" fmla="*/ 169 h 1093"/>
                <a:gd name="T96" fmla="*/ 119 w 2186"/>
                <a:gd name="T97" fmla="*/ 121 h 1093"/>
                <a:gd name="T98" fmla="*/ 167 w 2186"/>
                <a:gd name="T99" fmla="*/ 79 h 1093"/>
                <a:gd name="T100" fmla="*/ 221 w 2186"/>
                <a:gd name="T101" fmla="*/ 46 h 1093"/>
                <a:gd name="T102" fmla="*/ 280 w 2186"/>
                <a:gd name="T103" fmla="*/ 22 h 1093"/>
                <a:gd name="T104" fmla="*/ 344 w 2186"/>
                <a:gd name="T105" fmla="*/ 6 h 1093"/>
                <a:gd name="T106" fmla="*/ 410 w 2186"/>
                <a:gd name="T107" fmla="*/ 0 h 10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186" h="1093">
                  <a:moveTo>
                    <a:pt x="410" y="272"/>
                  </a:moveTo>
                  <a:lnTo>
                    <a:pt x="374" y="278"/>
                  </a:lnTo>
                  <a:lnTo>
                    <a:pt x="340" y="292"/>
                  </a:lnTo>
                  <a:lnTo>
                    <a:pt x="312" y="314"/>
                  </a:lnTo>
                  <a:lnTo>
                    <a:pt x="292" y="340"/>
                  </a:lnTo>
                  <a:lnTo>
                    <a:pt x="278" y="373"/>
                  </a:lnTo>
                  <a:lnTo>
                    <a:pt x="272" y="409"/>
                  </a:lnTo>
                  <a:lnTo>
                    <a:pt x="272" y="819"/>
                  </a:lnTo>
                  <a:lnTo>
                    <a:pt x="1912" y="819"/>
                  </a:lnTo>
                  <a:lnTo>
                    <a:pt x="1912" y="409"/>
                  </a:lnTo>
                  <a:lnTo>
                    <a:pt x="1908" y="373"/>
                  </a:lnTo>
                  <a:lnTo>
                    <a:pt x="1894" y="340"/>
                  </a:lnTo>
                  <a:lnTo>
                    <a:pt x="1872" y="314"/>
                  </a:lnTo>
                  <a:lnTo>
                    <a:pt x="1844" y="292"/>
                  </a:lnTo>
                  <a:lnTo>
                    <a:pt x="1812" y="278"/>
                  </a:lnTo>
                  <a:lnTo>
                    <a:pt x="1776" y="272"/>
                  </a:lnTo>
                  <a:lnTo>
                    <a:pt x="410" y="272"/>
                  </a:lnTo>
                  <a:close/>
                  <a:moveTo>
                    <a:pt x="410" y="0"/>
                  </a:moveTo>
                  <a:lnTo>
                    <a:pt x="1776" y="0"/>
                  </a:lnTo>
                  <a:lnTo>
                    <a:pt x="1842" y="6"/>
                  </a:lnTo>
                  <a:lnTo>
                    <a:pt x="1906" y="22"/>
                  </a:lnTo>
                  <a:lnTo>
                    <a:pt x="1964" y="46"/>
                  </a:lnTo>
                  <a:lnTo>
                    <a:pt x="2017" y="79"/>
                  </a:lnTo>
                  <a:lnTo>
                    <a:pt x="2065" y="121"/>
                  </a:lnTo>
                  <a:lnTo>
                    <a:pt x="2107" y="169"/>
                  </a:lnTo>
                  <a:lnTo>
                    <a:pt x="2141" y="222"/>
                  </a:lnTo>
                  <a:lnTo>
                    <a:pt x="2164" y="280"/>
                  </a:lnTo>
                  <a:lnTo>
                    <a:pt x="2180" y="344"/>
                  </a:lnTo>
                  <a:lnTo>
                    <a:pt x="2186" y="409"/>
                  </a:lnTo>
                  <a:lnTo>
                    <a:pt x="2186" y="956"/>
                  </a:lnTo>
                  <a:lnTo>
                    <a:pt x="2180" y="991"/>
                  </a:lnTo>
                  <a:lnTo>
                    <a:pt x="2166" y="1025"/>
                  </a:lnTo>
                  <a:lnTo>
                    <a:pt x="2147" y="1051"/>
                  </a:lnTo>
                  <a:lnTo>
                    <a:pt x="2119" y="1073"/>
                  </a:lnTo>
                  <a:lnTo>
                    <a:pt x="2085" y="1087"/>
                  </a:lnTo>
                  <a:lnTo>
                    <a:pt x="2049" y="1093"/>
                  </a:lnTo>
                  <a:lnTo>
                    <a:pt x="137" y="1093"/>
                  </a:lnTo>
                  <a:lnTo>
                    <a:pt x="99" y="1087"/>
                  </a:lnTo>
                  <a:lnTo>
                    <a:pt x="67" y="1073"/>
                  </a:lnTo>
                  <a:lnTo>
                    <a:pt x="39" y="1051"/>
                  </a:lnTo>
                  <a:lnTo>
                    <a:pt x="18" y="1025"/>
                  </a:lnTo>
                  <a:lnTo>
                    <a:pt x="4" y="991"/>
                  </a:lnTo>
                  <a:lnTo>
                    <a:pt x="0" y="956"/>
                  </a:lnTo>
                  <a:lnTo>
                    <a:pt x="0" y="409"/>
                  </a:lnTo>
                  <a:lnTo>
                    <a:pt x="6" y="344"/>
                  </a:lnTo>
                  <a:lnTo>
                    <a:pt x="20" y="280"/>
                  </a:lnTo>
                  <a:lnTo>
                    <a:pt x="45" y="222"/>
                  </a:lnTo>
                  <a:lnTo>
                    <a:pt x="79" y="169"/>
                  </a:lnTo>
                  <a:lnTo>
                    <a:pt x="119" y="121"/>
                  </a:lnTo>
                  <a:lnTo>
                    <a:pt x="167" y="79"/>
                  </a:lnTo>
                  <a:lnTo>
                    <a:pt x="221" y="46"/>
                  </a:lnTo>
                  <a:lnTo>
                    <a:pt x="280" y="22"/>
                  </a:lnTo>
                  <a:lnTo>
                    <a:pt x="344" y="6"/>
                  </a:lnTo>
                  <a:lnTo>
                    <a:pt x="41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38" name="Freeform 87">
              <a:extLst>
                <a:ext uri="{FF2B5EF4-FFF2-40B4-BE49-F238E27FC236}">
                  <a16:creationId xmlns:a16="http://schemas.microsoft.com/office/drawing/2014/main" id="{8CDAEF2B-ECEB-4322-B8B2-3BAEAA566C29}"/>
                </a:ext>
              </a:extLst>
            </p:cNvPr>
            <p:cNvSpPr>
              <a:spLocks/>
            </p:cNvSpPr>
            <p:nvPr/>
          </p:nvSpPr>
          <p:spPr bwMode="auto">
            <a:xfrm>
              <a:off x="2001838" y="5972176"/>
              <a:ext cx="5207000" cy="765175"/>
            </a:xfrm>
            <a:custGeom>
              <a:avLst/>
              <a:gdLst>
                <a:gd name="T0" fmla="*/ 135 w 6560"/>
                <a:gd name="T1" fmla="*/ 0 h 963"/>
                <a:gd name="T2" fmla="*/ 171 w 6560"/>
                <a:gd name="T3" fmla="*/ 6 h 963"/>
                <a:gd name="T4" fmla="*/ 2348 w 6560"/>
                <a:gd name="T5" fmla="*/ 572 h 963"/>
                <a:gd name="T6" fmla="*/ 2553 w 6560"/>
                <a:gd name="T7" fmla="*/ 620 h 963"/>
                <a:gd name="T8" fmla="*/ 2760 w 6560"/>
                <a:gd name="T9" fmla="*/ 654 h 963"/>
                <a:gd name="T10" fmla="*/ 2967 w 6560"/>
                <a:gd name="T11" fmla="*/ 677 h 963"/>
                <a:gd name="T12" fmla="*/ 3176 w 6560"/>
                <a:gd name="T13" fmla="*/ 689 h 963"/>
                <a:gd name="T14" fmla="*/ 3384 w 6560"/>
                <a:gd name="T15" fmla="*/ 689 h 963"/>
                <a:gd name="T16" fmla="*/ 3593 w 6560"/>
                <a:gd name="T17" fmla="*/ 677 h 963"/>
                <a:gd name="T18" fmla="*/ 3800 w 6560"/>
                <a:gd name="T19" fmla="*/ 654 h 963"/>
                <a:gd name="T20" fmla="*/ 4007 w 6560"/>
                <a:gd name="T21" fmla="*/ 620 h 963"/>
                <a:gd name="T22" fmla="*/ 4210 w 6560"/>
                <a:gd name="T23" fmla="*/ 572 h 963"/>
                <a:gd name="T24" fmla="*/ 6389 w 6560"/>
                <a:gd name="T25" fmla="*/ 6 h 963"/>
                <a:gd name="T26" fmla="*/ 6425 w 6560"/>
                <a:gd name="T27" fmla="*/ 0 h 963"/>
                <a:gd name="T28" fmla="*/ 6459 w 6560"/>
                <a:gd name="T29" fmla="*/ 6 h 963"/>
                <a:gd name="T30" fmla="*/ 6492 w 6560"/>
                <a:gd name="T31" fmla="*/ 20 h 963"/>
                <a:gd name="T32" fmla="*/ 6520 w 6560"/>
                <a:gd name="T33" fmla="*/ 42 h 963"/>
                <a:gd name="T34" fmla="*/ 6540 w 6560"/>
                <a:gd name="T35" fmla="*/ 69 h 963"/>
                <a:gd name="T36" fmla="*/ 6556 w 6560"/>
                <a:gd name="T37" fmla="*/ 103 h 963"/>
                <a:gd name="T38" fmla="*/ 6560 w 6560"/>
                <a:gd name="T39" fmla="*/ 139 h 963"/>
                <a:gd name="T40" fmla="*/ 6554 w 6560"/>
                <a:gd name="T41" fmla="*/ 175 h 963"/>
                <a:gd name="T42" fmla="*/ 6540 w 6560"/>
                <a:gd name="T43" fmla="*/ 206 h 963"/>
                <a:gd name="T44" fmla="*/ 6520 w 6560"/>
                <a:gd name="T45" fmla="*/ 234 h 963"/>
                <a:gd name="T46" fmla="*/ 6490 w 6560"/>
                <a:gd name="T47" fmla="*/ 256 h 963"/>
                <a:gd name="T48" fmla="*/ 6457 w 6560"/>
                <a:gd name="T49" fmla="*/ 270 h 963"/>
                <a:gd name="T50" fmla="*/ 4280 w 6560"/>
                <a:gd name="T51" fmla="*/ 836 h 963"/>
                <a:gd name="T52" fmla="*/ 4083 w 6560"/>
                <a:gd name="T53" fmla="*/ 882 h 963"/>
                <a:gd name="T54" fmla="*/ 3884 w 6560"/>
                <a:gd name="T55" fmla="*/ 918 h 963"/>
                <a:gd name="T56" fmla="*/ 3683 w 6560"/>
                <a:gd name="T57" fmla="*/ 944 h 963"/>
                <a:gd name="T58" fmla="*/ 3482 w 6560"/>
                <a:gd name="T59" fmla="*/ 960 h 963"/>
                <a:gd name="T60" fmla="*/ 3279 w 6560"/>
                <a:gd name="T61" fmla="*/ 963 h 963"/>
                <a:gd name="T62" fmla="*/ 3078 w 6560"/>
                <a:gd name="T63" fmla="*/ 960 h 963"/>
                <a:gd name="T64" fmla="*/ 2877 w 6560"/>
                <a:gd name="T65" fmla="*/ 944 h 963"/>
                <a:gd name="T66" fmla="*/ 2676 w 6560"/>
                <a:gd name="T67" fmla="*/ 918 h 963"/>
                <a:gd name="T68" fmla="*/ 2477 w 6560"/>
                <a:gd name="T69" fmla="*/ 882 h 963"/>
                <a:gd name="T70" fmla="*/ 2280 w 6560"/>
                <a:gd name="T71" fmla="*/ 836 h 963"/>
                <a:gd name="T72" fmla="*/ 101 w 6560"/>
                <a:gd name="T73" fmla="*/ 270 h 963"/>
                <a:gd name="T74" fmla="*/ 68 w 6560"/>
                <a:gd name="T75" fmla="*/ 256 h 963"/>
                <a:gd name="T76" fmla="*/ 40 w 6560"/>
                <a:gd name="T77" fmla="*/ 234 h 963"/>
                <a:gd name="T78" fmla="*/ 18 w 6560"/>
                <a:gd name="T79" fmla="*/ 206 h 963"/>
                <a:gd name="T80" fmla="*/ 6 w 6560"/>
                <a:gd name="T81" fmla="*/ 175 h 963"/>
                <a:gd name="T82" fmla="*/ 0 w 6560"/>
                <a:gd name="T83" fmla="*/ 139 h 963"/>
                <a:gd name="T84" fmla="*/ 4 w 6560"/>
                <a:gd name="T85" fmla="*/ 103 h 963"/>
                <a:gd name="T86" fmla="*/ 18 w 6560"/>
                <a:gd name="T87" fmla="*/ 69 h 963"/>
                <a:gd name="T88" fmla="*/ 40 w 6560"/>
                <a:gd name="T89" fmla="*/ 42 h 963"/>
                <a:gd name="T90" fmla="*/ 68 w 6560"/>
                <a:gd name="T91" fmla="*/ 20 h 963"/>
                <a:gd name="T92" fmla="*/ 99 w 6560"/>
                <a:gd name="T93" fmla="*/ 6 h 963"/>
                <a:gd name="T94" fmla="*/ 135 w 6560"/>
                <a:gd name="T95" fmla="*/ 0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560" h="963">
                  <a:moveTo>
                    <a:pt x="135" y="0"/>
                  </a:moveTo>
                  <a:lnTo>
                    <a:pt x="171" y="6"/>
                  </a:lnTo>
                  <a:lnTo>
                    <a:pt x="2348" y="572"/>
                  </a:lnTo>
                  <a:lnTo>
                    <a:pt x="2553" y="620"/>
                  </a:lnTo>
                  <a:lnTo>
                    <a:pt x="2760" y="654"/>
                  </a:lnTo>
                  <a:lnTo>
                    <a:pt x="2967" y="677"/>
                  </a:lnTo>
                  <a:lnTo>
                    <a:pt x="3176" y="689"/>
                  </a:lnTo>
                  <a:lnTo>
                    <a:pt x="3384" y="689"/>
                  </a:lnTo>
                  <a:lnTo>
                    <a:pt x="3593" y="677"/>
                  </a:lnTo>
                  <a:lnTo>
                    <a:pt x="3800" y="654"/>
                  </a:lnTo>
                  <a:lnTo>
                    <a:pt x="4007" y="620"/>
                  </a:lnTo>
                  <a:lnTo>
                    <a:pt x="4210" y="572"/>
                  </a:lnTo>
                  <a:lnTo>
                    <a:pt x="6389" y="6"/>
                  </a:lnTo>
                  <a:lnTo>
                    <a:pt x="6425" y="0"/>
                  </a:lnTo>
                  <a:lnTo>
                    <a:pt x="6459" y="6"/>
                  </a:lnTo>
                  <a:lnTo>
                    <a:pt x="6492" y="20"/>
                  </a:lnTo>
                  <a:lnTo>
                    <a:pt x="6520" y="42"/>
                  </a:lnTo>
                  <a:lnTo>
                    <a:pt x="6540" y="69"/>
                  </a:lnTo>
                  <a:lnTo>
                    <a:pt x="6556" y="103"/>
                  </a:lnTo>
                  <a:lnTo>
                    <a:pt x="6560" y="139"/>
                  </a:lnTo>
                  <a:lnTo>
                    <a:pt x="6554" y="175"/>
                  </a:lnTo>
                  <a:lnTo>
                    <a:pt x="6540" y="206"/>
                  </a:lnTo>
                  <a:lnTo>
                    <a:pt x="6520" y="234"/>
                  </a:lnTo>
                  <a:lnTo>
                    <a:pt x="6490" y="256"/>
                  </a:lnTo>
                  <a:lnTo>
                    <a:pt x="6457" y="270"/>
                  </a:lnTo>
                  <a:lnTo>
                    <a:pt x="4280" y="836"/>
                  </a:lnTo>
                  <a:lnTo>
                    <a:pt x="4083" y="882"/>
                  </a:lnTo>
                  <a:lnTo>
                    <a:pt x="3884" y="918"/>
                  </a:lnTo>
                  <a:lnTo>
                    <a:pt x="3683" y="944"/>
                  </a:lnTo>
                  <a:lnTo>
                    <a:pt x="3482" y="960"/>
                  </a:lnTo>
                  <a:lnTo>
                    <a:pt x="3279" y="963"/>
                  </a:lnTo>
                  <a:lnTo>
                    <a:pt x="3078" y="960"/>
                  </a:lnTo>
                  <a:lnTo>
                    <a:pt x="2877" y="944"/>
                  </a:lnTo>
                  <a:lnTo>
                    <a:pt x="2676" y="918"/>
                  </a:lnTo>
                  <a:lnTo>
                    <a:pt x="2477" y="882"/>
                  </a:lnTo>
                  <a:lnTo>
                    <a:pt x="2280" y="836"/>
                  </a:lnTo>
                  <a:lnTo>
                    <a:pt x="101" y="270"/>
                  </a:lnTo>
                  <a:lnTo>
                    <a:pt x="68" y="256"/>
                  </a:lnTo>
                  <a:lnTo>
                    <a:pt x="40" y="234"/>
                  </a:lnTo>
                  <a:lnTo>
                    <a:pt x="18" y="206"/>
                  </a:lnTo>
                  <a:lnTo>
                    <a:pt x="6" y="175"/>
                  </a:lnTo>
                  <a:lnTo>
                    <a:pt x="0" y="139"/>
                  </a:lnTo>
                  <a:lnTo>
                    <a:pt x="4" y="103"/>
                  </a:lnTo>
                  <a:lnTo>
                    <a:pt x="18" y="69"/>
                  </a:lnTo>
                  <a:lnTo>
                    <a:pt x="40" y="42"/>
                  </a:lnTo>
                  <a:lnTo>
                    <a:pt x="68" y="20"/>
                  </a:lnTo>
                  <a:lnTo>
                    <a:pt x="99" y="6"/>
                  </a:lnTo>
                  <a:lnTo>
                    <a:pt x="13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39" name="Freeform 88">
              <a:extLst>
                <a:ext uri="{FF2B5EF4-FFF2-40B4-BE49-F238E27FC236}">
                  <a16:creationId xmlns:a16="http://schemas.microsoft.com/office/drawing/2014/main" id="{CE7651E1-AD42-4AD8-BEFE-A9AC0FF2D586}"/>
                </a:ext>
              </a:extLst>
            </p:cNvPr>
            <p:cNvSpPr>
              <a:spLocks noEditPoints="1"/>
            </p:cNvSpPr>
            <p:nvPr/>
          </p:nvSpPr>
          <p:spPr bwMode="auto">
            <a:xfrm>
              <a:off x="4171951" y="5540376"/>
              <a:ext cx="866775" cy="865188"/>
            </a:xfrm>
            <a:custGeom>
              <a:avLst/>
              <a:gdLst>
                <a:gd name="T0" fmla="*/ 491 w 1092"/>
                <a:gd name="T1" fmla="*/ 279 h 1091"/>
                <a:gd name="T2" fmla="*/ 394 w 1092"/>
                <a:gd name="T3" fmla="*/ 318 h 1091"/>
                <a:gd name="T4" fmla="*/ 320 w 1092"/>
                <a:gd name="T5" fmla="*/ 394 h 1091"/>
                <a:gd name="T6" fmla="*/ 278 w 1092"/>
                <a:gd name="T7" fmla="*/ 491 h 1091"/>
                <a:gd name="T8" fmla="*/ 278 w 1092"/>
                <a:gd name="T9" fmla="*/ 600 h 1091"/>
                <a:gd name="T10" fmla="*/ 320 w 1092"/>
                <a:gd name="T11" fmla="*/ 698 h 1091"/>
                <a:gd name="T12" fmla="*/ 394 w 1092"/>
                <a:gd name="T13" fmla="*/ 771 h 1091"/>
                <a:gd name="T14" fmla="*/ 491 w 1092"/>
                <a:gd name="T15" fmla="*/ 813 h 1091"/>
                <a:gd name="T16" fmla="*/ 601 w 1092"/>
                <a:gd name="T17" fmla="*/ 813 h 1091"/>
                <a:gd name="T18" fmla="*/ 698 w 1092"/>
                <a:gd name="T19" fmla="*/ 771 h 1091"/>
                <a:gd name="T20" fmla="*/ 772 w 1092"/>
                <a:gd name="T21" fmla="*/ 698 h 1091"/>
                <a:gd name="T22" fmla="*/ 814 w 1092"/>
                <a:gd name="T23" fmla="*/ 600 h 1091"/>
                <a:gd name="T24" fmla="*/ 814 w 1092"/>
                <a:gd name="T25" fmla="*/ 491 h 1091"/>
                <a:gd name="T26" fmla="*/ 772 w 1092"/>
                <a:gd name="T27" fmla="*/ 394 h 1091"/>
                <a:gd name="T28" fmla="*/ 698 w 1092"/>
                <a:gd name="T29" fmla="*/ 318 h 1091"/>
                <a:gd name="T30" fmla="*/ 601 w 1092"/>
                <a:gd name="T31" fmla="*/ 279 h 1091"/>
                <a:gd name="T32" fmla="*/ 545 w 1092"/>
                <a:gd name="T33" fmla="*/ 0 h 1091"/>
                <a:gd name="T34" fmla="*/ 704 w 1092"/>
                <a:gd name="T35" fmla="*/ 22 h 1091"/>
                <a:gd name="T36" fmla="*/ 843 w 1092"/>
                <a:gd name="T37" fmla="*/ 88 h 1091"/>
                <a:gd name="T38" fmla="*/ 959 w 1092"/>
                <a:gd name="T39" fmla="*/ 187 h 1091"/>
                <a:gd name="T40" fmla="*/ 1042 w 1092"/>
                <a:gd name="T41" fmla="*/ 316 h 1091"/>
                <a:gd name="T42" fmla="*/ 1086 w 1092"/>
                <a:gd name="T43" fmla="*/ 465 h 1091"/>
                <a:gd name="T44" fmla="*/ 1086 w 1092"/>
                <a:gd name="T45" fmla="*/ 626 h 1091"/>
                <a:gd name="T46" fmla="*/ 1042 w 1092"/>
                <a:gd name="T47" fmla="*/ 775 h 1091"/>
                <a:gd name="T48" fmla="*/ 959 w 1092"/>
                <a:gd name="T49" fmla="*/ 902 h 1091"/>
                <a:gd name="T50" fmla="*/ 843 w 1092"/>
                <a:gd name="T51" fmla="*/ 1004 h 1091"/>
                <a:gd name="T52" fmla="*/ 704 w 1092"/>
                <a:gd name="T53" fmla="*/ 1067 h 1091"/>
                <a:gd name="T54" fmla="*/ 545 w 1092"/>
                <a:gd name="T55" fmla="*/ 1091 h 1091"/>
                <a:gd name="T56" fmla="*/ 388 w 1092"/>
                <a:gd name="T57" fmla="*/ 1067 h 1091"/>
                <a:gd name="T58" fmla="*/ 249 w 1092"/>
                <a:gd name="T59" fmla="*/ 1004 h 1091"/>
                <a:gd name="T60" fmla="*/ 133 w 1092"/>
                <a:gd name="T61" fmla="*/ 902 h 1091"/>
                <a:gd name="T62" fmla="*/ 50 w 1092"/>
                <a:gd name="T63" fmla="*/ 775 h 1091"/>
                <a:gd name="T64" fmla="*/ 6 w 1092"/>
                <a:gd name="T65" fmla="*/ 626 h 1091"/>
                <a:gd name="T66" fmla="*/ 6 w 1092"/>
                <a:gd name="T67" fmla="*/ 465 h 1091"/>
                <a:gd name="T68" fmla="*/ 50 w 1092"/>
                <a:gd name="T69" fmla="*/ 316 h 1091"/>
                <a:gd name="T70" fmla="*/ 133 w 1092"/>
                <a:gd name="T71" fmla="*/ 187 h 1091"/>
                <a:gd name="T72" fmla="*/ 249 w 1092"/>
                <a:gd name="T73" fmla="*/ 88 h 1091"/>
                <a:gd name="T74" fmla="*/ 388 w 1092"/>
                <a:gd name="T75" fmla="*/ 22 h 1091"/>
                <a:gd name="T76" fmla="*/ 545 w 1092"/>
                <a:gd name="T77" fmla="*/ 0 h 10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092" h="1091">
                  <a:moveTo>
                    <a:pt x="545" y="273"/>
                  </a:moveTo>
                  <a:lnTo>
                    <a:pt x="491" y="279"/>
                  </a:lnTo>
                  <a:lnTo>
                    <a:pt x="440" y="294"/>
                  </a:lnTo>
                  <a:lnTo>
                    <a:pt x="394" y="318"/>
                  </a:lnTo>
                  <a:lnTo>
                    <a:pt x="352" y="352"/>
                  </a:lnTo>
                  <a:lnTo>
                    <a:pt x="320" y="394"/>
                  </a:lnTo>
                  <a:lnTo>
                    <a:pt x="294" y="440"/>
                  </a:lnTo>
                  <a:lnTo>
                    <a:pt x="278" y="491"/>
                  </a:lnTo>
                  <a:lnTo>
                    <a:pt x="272" y="545"/>
                  </a:lnTo>
                  <a:lnTo>
                    <a:pt x="278" y="600"/>
                  </a:lnTo>
                  <a:lnTo>
                    <a:pt x="294" y="652"/>
                  </a:lnTo>
                  <a:lnTo>
                    <a:pt x="320" y="698"/>
                  </a:lnTo>
                  <a:lnTo>
                    <a:pt x="352" y="738"/>
                  </a:lnTo>
                  <a:lnTo>
                    <a:pt x="394" y="771"/>
                  </a:lnTo>
                  <a:lnTo>
                    <a:pt x="440" y="797"/>
                  </a:lnTo>
                  <a:lnTo>
                    <a:pt x="491" y="813"/>
                  </a:lnTo>
                  <a:lnTo>
                    <a:pt x="545" y="819"/>
                  </a:lnTo>
                  <a:lnTo>
                    <a:pt x="601" y="813"/>
                  </a:lnTo>
                  <a:lnTo>
                    <a:pt x="652" y="797"/>
                  </a:lnTo>
                  <a:lnTo>
                    <a:pt x="698" y="771"/>
                  </a:lnTo>
                  <a:lnTo>
                    <a:pt x="738" y="738"/>
                  </a:lnTo>
                  <a:lnTo>
                    <a:pt x="772" y="698"/>
                  </a:lnTo>
                  <a:lnTo>
                    <a:pt x="798" y="652"/>
                  </a:lnTo>
                  <a:lnTo>
                    <a:pt x="814" y="600"/>
                  </a:lnTo>
                  <a:lnTo>
                    <a:pt x="820" y="545"/>
                  </a:lnTo>
                  <a:lnTo>
                    <a:pt x="814" y="491"/>
                  </a:lnTo>
                  <a:lnTo>
                    <a:pt x="798" y="440"/>
                  </a:lnTo>
                  <a:lnTo>
                    <a:pt x="772" y="394"/>
                  </a:lnTo>
                  <a:lnTo>
                    <a:pt x="738" y="352"/>
                  </a:lnTo>
                  <a:lnTo>
                    <a:pt x="698" y="318"/>
                  </a:lnTo>
                  <a:lnTo>
                    <a:pt x="652" y="294"/>
                  </a:lnTo>
                  <a:lnTo>
                    <a:pt x="601" y="279"/>
                  </a:lnTo>
                  <a:lnTo>
                    <a:pt x="545" y="273"/>
                  </a:lnTo>
                  <a:close/>
                  <a:moveTo>
                    <a:pt x="545" y="0"/>
                  </a:moveTo>
                  <a:lnTo>
                    <a:pt x="627" y="6"/>
                  </a:lnTo>
                  <a:lnTo>
                    <a:pt x="704" y="22"/>
                  </a:lnTo>
                  <a:lnTo>
                    <a:pt x="776" y="50"/>
                  </a:lnTo>
                  <a:lnTo>
                    <a:pt x="843" y="88"/>
                  </a:lnTo>
                  <a:lnTo>
                    <a:pt x="905" y="134"/>
                  </a:lnTo>
                  <a:lnTo>
                    <a:pt x="959" y="187"/>
                  </a:lnTo>
                  <a:lnTo>
                    <a:pt x="1005" y="249"/>
                  </a:lnTo>
                  <a:lnTo>
                    <a:pt x="1042" y="316"/>
                  </a:lnTo>
                  <a:lnTo>
                    <a:pt x="1068" y="388"/>
                  </a:lnTo>
                  <a:lnTo>
                    <a:pt x="1086" y="465"/>
                  </a:lnTo>
                  <a:lnTo>
                    <a:pt x="1092" y="545"/>
                  </a:lnTo>
                  <a:lnTo>
                    <a:pt x="1086" y="626"/>
                  </a:lnTo>
                  <a:lnTo>
                    <a:pt x="1068" y="704"/>
                  </a:lnTo>
                  <a:lnTo>
                    <a:pt x="1042" y="775"/>
                  </a:lnTo>
                  <a:lnTo>
                    <a:pt x="1005" y="843"/>
                  </a:lnTo>
                  <a:lnTo>
                    <a:pt x="959" y="902"/>
                  </a:lnTo>
                  <a:lnTo>
                    <a:pt x="905" y="958"/>
                  </a:lnTo>
                  <a:lnTo>
                    <a:pt x="843" y="1004"/>
                  </a:lnTo>
                  <a:lnTo>
                    <a:pt x="776" y="1042"/>
                  </a:lnTo>
                  <a:lnTo>
                    <a:pt x="704" y="1067"/>
                  </a:lnTo>
                  <a:lnTo>
                    <a:pt x="627" y="1085"/>
                  </a:lnTo>
                  <a:lnTo>
                    <a:pt x="545" y="1091"/>
                  </a:lnTo>
                  <a:lnTo>
                    <a:pt x="465" y="1085"/>
                  </a:lnTo>
                  <a:lnTo>
                    <a:pt x="388" y="1067"/>
                  </a:lnTo>
                  <a:lnTo>
                    <a:pt x="316" y="1042"/>
                  </a:lnTo>
                  <a:lnTo>
                    <a:pt x="249" y="1004"/>
                  </a:lnTo>
                  <a:lnTo>
                    <a:pt x="187" y="958"/>
                  </a:lnTo>
                  <a:lnTo>
                    <a:pt x="133" y="902"/>
                  </a:lnTo>
                  <a:lnTo>
                    <a:pt x="87" y="843"/>
                  </a:lnTo>
                  <a:lnTo>
                    <a:pt x="50" y="775"/>
                  </a:lnTo>
                  <a:lnTo>
                    <a:pt x="22" y="704"/>
                  </a:lnTo>
                  <a:lnTo>
                    <a:pt x="6" y="626"/>
                  </a:lnTo>
                  <a:lnTo>
                    <a:pt x="0" y="545"/>
                  </a:lnTo>
                  <a:lnTo>
                    <a:pt x="6" y="465"/>
                  </a:lnTo>
                  <a:lnTo>
                    <a:pt x="22" y="388"/>
                  </a:lnTo>
                  <a:lnTo>
                    <a:pt x="50" y="316"/>
                  </a:lnTo>
                  <a:lnTo>
                    <a:pt x="87" y="249"/>
                  </a:lnTo>
                  <a:lnTo>
                    <a:pt x="133" y="187"/>
                  </a:lnTo>
                  <a:lnTo>
                    <a:pt x="187" y="134"/>
                  </a:lnTo>
                  <a:lnTo>
                    <a:pt x="249" y="88"/>
                  </a:lnTo>
                  <a:lnTo>
                    <a:pt x="316" y="50"/>
                  </a:lnTo>
                  <a:lnTo>
                    <a:pt x="388" y="22"/>
                  </a:lnTo>
                  <a:lnTo>
                    <a:pt x="465" y="6"/>
                  </a:lnTo>
                  <a:lnTo>
                    <a:pt x="54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40" name="Group 39">
            <a:extLst>
              <a:ext uri="{FF2B5EF4-FFF2-40B4-BE49-F238E27FC236}">
                <a16:creationId xmlns:a16="http://schemas.microsoft.com/office/drawing/2014/main" id="{195F8D36-A941-4967-9039-2FCF5A2D5EF3}"/>
              </a:ext>
            </a:extLst>
          </p:cNvPr>
          <p:cNvGrpSpPr/>
          <p:nvPr/>
        </p:nvGrpSpPr>
        <p:grpSpPr>
          <a:xfrm>
            <a:off x="4221094" y="5756784"/>
            <a:ext cx="664071" cy="609909"/>
            <a:chOff x="7245351" y="146050"/>
            <a:chExt cx="5207000" cy="5203825"/>
          </a:xfrm>
          <a:solidFill>
            <a:schemeClr val="accent2"/>
          </a:solidFill>
        </p:grpSpPr>
        <p:sp>
          <p:nvSpPr>
            <p:cNvPr id="41" name="Freeform 200">
              <a:extLst>
                <a:ext uri="{FF2B5EF4-FFF2-40B4-BE49-F238E27FC236}">
                  <a16:creationId xmlns:a16="http://schemas.microsoft.com/office/drawing/2014/main" id="{F651D62C-05AC-403C-BC89-1C4E3B7EBFC0}"/>
                </a:ext>
              </a:extLst>
            </p:cNvPr>
            <p:cNvSpPr>
              <a:spLocks noEditPoints="1"/>
            </p:cNvSpPr>
            <p:nvPr/>
          </p:nvSpPr>
          <p:spPr bwMode="auto">
            <a:xfrm>
              <a:off x="10064751" y="2965450"/>
              <a:ext cx="2387600" cy="2384425"/>
            </a:xfrm>
            <a:custGeom>
              <a:avLst/>
              <a:gdLst>
                <a:gd name="T0" fmla="*/ 2324 w 3008"/>
                <a:gd name="T1" fmla="*/ 329 h 3004"/>
                <a:gd name="T2" fmla="*/ 274 w 3008"/>
                <a:gd name="T3" fmla="*/ 2378 h 3004"/>
                <a:gd name="T4" fmla="*/ 274 w 3008"/>
                <a:gd name="T5" fmla="*/ 2731 h 3004"/>
                <a:gd name="T6" fmla="*/ 629 w 3008"/>
                <a:gd name="T7" fmla="*/ 2731 h 3004"/>
                <a:gd name="T8" fmla="*/ 2677 w 3008"/>
                <a:gd name="T9" fmla="*/ 682 h 3004"/>
                <a:gd name="T10" fmla="*/ 2324 w 3008"/>
                <a:gd name="T11" fmla="*/ 329 h 3004"/>
                <a:gd name="T12" fmla="*/ 2324 w 3008"/>
                <a:gd name="T13" fmla="*/ 0 h 3004"/>
                <a:gd name="T14" fmla="*/ 2360 w 3008"/>
                <a:gd name="T15" fmla="*/ 4 h 3004"/>
                <a:gd name="T16" fmla="*/ 2392 w 3008"/>
                <a:gd name="T17" fmla="*/ 16 h 3004"/>
                <a:gd name="T18" fmla="*/ 2422 w 3008"/>
                <a:gd name="T19" fmla="*/ 40 h 3004"/>
                <a:gd name="T20" fmla="*/ 2968 w 3008"/>
                <a:gd name="T21" fmla="*/ 586 h 3004"/>
                <a:gd name="T22" fmla="*/ 2990 w 3008"/>
                <a:gd name="T23" fmla="*/ 614 h 3004"/>
                <a:gd name="T24" fmla="*/ 3002 w 3008"/>
                <a:gd name="T25" fmla="*/ 648 h 3004"/>
                <a:gd name="T26" fmla="*/ 3008 w 3008"/>
                <a:gd name="T27" fmla="*/ 682 h 3004"/>
                <a:gd name="T28" fmla="*/ 3002 w 3008"/>
                <a:gd name="T29" fmla="*/ 718 h 3004"/>
                <a:gd name="T30" fmla="*/ 2990 w 3008"/>
                <a:gd name="T31" fmla="*/ 750 h 3004"/>
                <a:gd name="T32" fmla="*/ 2968 w 3008"/>
                <a:gd name="T33" fmla="*/ 779 h 3004"/>
                <a:gd name="T34" fmla="*/ 780 w 3008"/>
                <a:gd name="T35" fmla="*/ 2964 h 3004"/>
                <a:gd name="T36" fmla="*/ 752 w 3008"/>
                <a:gd name="T37" fmla="*/ 2986 h 3004"/>
                <a:gd name="T38" fmla="*/ 720 w 3008"/>
                <a:gd name="T39" fmla="*/ 3000 h 3004"/>
                <a:gd name="T40" fmla="*/ 684 w 3008"/>
                <a:gd name="T41" fmla="*/ 3004 h 3004"/>
                <a:gd name="T42" fmla="*/ 138 w 3008"/>
                <a:gd name="T43" fmla="*/ 3004 h 3004"/>
                <a:gd name="T44" fmla="*/ 102 w 3008"/>
                <a:gd name="T45" fmla="*/ 3000 h 3004"/>
                <a:gd name="T46" fmla="*/ 68 w 3008"/>
                <a:gd name="T47" fmla="*/ 2986 h 3004"/>
                <a:gd name="T48" fmla="*/ 42 w 3008"/>
                <a:gd name="T49" fmla="*/ 2964 h 3004"/>
                <a:gd name="T50" fmla="*/ 20 w 3008"/>
                <a:gd name="T51" fmla="*/ 2936 h 3004"/>
                <a:gd name="T52" fmla="*/ 6 w 3008"/>
                <a:gd name="T53" fmla="*/ 2904 h 3004"/>
                <a:gd name="T54" fmla="*/ 0 w 3008"/>
                <a:gd name="T55" fmla="*/ 2867 h 3004"/>
                <a:gd name="T56" fmla="*/ 0 w 3008"/>
                <a:gd name="T57" fmla="*/ 2320 h 3004"/>
                <a:gd name="T58" fmla="*/ 6 w 3008"/>
                <a:gd name="T59" fmla="*/ 2286 h 3004"/>
                <a:gd name="T60" fmla="*/ 20 w 3008"/>
                <a:gd name="T61" fmla="*/ 2253 h 3004"/>
                <a:gd name="T62" fmla="*/ 40 w 3008"/>
                <a:gd name="T63" fmla="*/ 2225 h 3004"/>
                <a:gd name="T64" fmla="*/ 2228 w 3008"/>
                <a:gd name="T65" fmla="*/ 40 h 3004"/>
                <a:gd name="T66" fmla="*/ 2256 w 3008"/>
                <a:gd name="T67" fmla="*/ 16 h 3004"/>
                <a:gd name="T68" fmla="*/ 2290 w 3008"/>
                <a:gd name="T69" fmla="*/ 4 h 3004"/>
                <a:gd name="T70" fmla="*/ 2324 w 3008"/>
                <a:gd name="T71" fmla="*/ 0 h 30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08" h="3004">
                  <a:moveTo>
                    <a:pt x="2324" y="329"/>
                  </a:moveTo>
                  <a:lnTo>
                    <a:pt x="274" y="2378"/>
                  </a:lnTo>
                  <a:lnTo>
                    <a:pt x="274" y="2731"/>
                  </a:lnTo>
                  <a:lnTo>
                    <a:pt x="629" y="2731"/>
                  </a:lnTo>
                  <a:lnTo>
                    <a:pt x="2677" y="682"/>
                  </a:lnTo>
                  <a:lnTo>
                    <a:pt x="2324" y="329"/>
                  </a:lnTo>
                  <a:close/>
                  <a:moveTo>
                    <a:pt x="2324" y="0"/>
                  </a:moveTo>
                  <a:lnTo>
                    <a:pt x="2360" y="4"/>
                  </a:lnTo>
                  <a:lnTo>
                    <a:pt x="2392" y="16"/>
                  </a:lnTo>
                  <a:lnTo>
                    <a:pt x="2422" y="40"/>
                  </a:lnTo>
                  <a:lnTo>
                    <a:pt x="2968" y="586"/>
                  </a:lnTo>
                  <a:lnTo>
                    <a:pt x="2990" y="614"/>
                  </a:lnTo>
                  <a:lnTo>
                    <a:pt x="3002" y="648"/>
                  </a:lnTo>
                  <a:lnTo>
                    <a:pt x="3008" y="682"/>
                  </a:lnTo>
                  <a:lnTo>
                    <a:pt x="3002" y="718"/>
                  </a:lnTo>
                  <a:lnTo>
                    <a:pt x="2990" y="750"/>
                  </a:lnTo>
                  <a:lnTo>
                    <a:pt x="2968" y="779"/>
                  </a:lnTo>
                  <a:lnTo>
                    <a:pt x="780" y="2964"/>
                  </a:lnTo>
                  <a:lnTo>
                    <a:pt x="752" y="2986"/>
                  </a:lnTo>
                  <a:lnTo>
                    <a:pt x="720" y="3000"/>
                  </a:lnTo>
                  <a:lnTo>
                    <a:pt x="684" y="3004"/>
                  </a:lnTo>
                  <a:lnTo>
                    <a:pt x="138" y="3004"/>
                  </a:lnTo>
                  <a:lnTo>
                    <a:pt x="102" y="3000"/>
                  </a:lnTo>
                  <a:lnTo>
                    <a:pt x="68" y="2986"/>
                  </a:lnTo>
                  <a:lnTo>
                    <a:pt x="42" y="2964"/>
                  </a:lnTo>
                  <a:lnTo>
                    <a:pt x="20" y="2936"/>
                  </a:lnTo>
                  <a:lnTo>
                    <a:pt x="6" y="2904"/>
                  </a:lnTo>
                  <a:lnTo>
                    <a:pt x="0" y="2867"/>
                  </a:lnTo>
                  <a:lnTo>
                    <a:pt x="0" y="2320"/>
                  </a:lnTo>
                  <a:lnTo>
                    <a:pt x="6" y="2286"/>
                  </a:lnTo>
                  <a:lnTo>
                    <a:pt x="20" y="2253"/>
                  </a:lnTo>
                  <a:lnTo>
                    <a:pt x="40" y="2225"/>
                  </a:lnTo>
                  <a:lnTo>
                    <a:pt x="2228" y="40"/>
                  </a:lnTo>
                  <a:lnTo>
                    <a:pt x="2256" y="16"/>
                  </a:lnTo>
                  <a:lnTo>
                    <a:pt x="2290" y="4"/>
                  </a:lnTo>
                  <a:lnTo>
                    <a:pt x="232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42" name="Freeform 201">
              <a:extLst>
                <a:ext uri="{FF2B5EF4-FFF2-40B4-BE49-F238E27FC236}">
                  <a16:creationId xmlns:a16="http://schemas.microsoft.com/office/drawing/2014/main" id="{195FF6FB-BD00-4BCC-815B-956502C32219}"/>
                </a:ext>
              </a:extLst>
            </p:cNvPr>
            <p:cNvSpPr>
              <a:spLocks/>
            </p:cNvSpPr>
            <p:nvPr/>
          </p:nvSpPr>
          <p:spPr bwMode="auto">
            <a:xfrm>
              <a:off x="11368088" y="3398838"/>
              <a:ext cx="650875" cy="650875"/>
            </a:xfrm>
            <a:custGeom>
              <a:avLst/>
              <a:gdLst>
                <a:gd name="T0" fmla="*/ 135 w 820"/>
                <a:gd name="T1" fmla="*/ 0 h 820"/>
                <a:gd name="T2" fmla="*/ 169 w 820"/>
                <a:gd name="T3" fmla="*/ 4 h 820"/>
                <a:gd name="T4" fmla="*/ 203 w 820"/>
                <a:gd name="T5" fmla="*/ 18 h 820"/>
                <a:gd name="T6" fmla="*/ 231 w 820"/>
                <a:gd name="T7" fmla="*/ 40 h 820"/>
                <a:gd name="T8" fmla="*/ 780 w 820"/>
                <a:gd name="T9" fmla="*/ 586 h 820"/>
                <a:gd name="T10" fmla="*/ 802 w 820"/>
                <a:gd name="T11" fmla="*/ 614 h 820"/>
                <a:gd name="T12" fmla="*/ 814 w 820"/>
                <a:gd name="T13" fmla="*/ 648 h 820"/>
                <a:gd name="T14" fmla="*/ 820 w 820"/>
                <a:gd name="T15" fmla="*/ 682 h 820"/>
                <a:gd name="T16" fmla="*/ 814 w 820"/>
                <a:gd name="T17" fmla="*/ 718 h 820"/>
                <a:gd name="T18" fmla="*/ 802 w 820"/>
                <a:gd name="T19" fmla="*/ 750 h 820"/>
                <a:gd name="T20" fmla="*/ 780 w 820"/>
                <a:gd name="T21" fmla="*/ 780 h 820"/>
                <a:gd name="T22" fmla="*/ 750 w 820"/>
                <a:gd name="T23" fmla="*/ 802 h 820"/>
                <a:gd name="T24" fmla="*/ 718 w 820"/>
                <a:gd name="T25" fmla="*/ 816 h 820"/>
                <a:gd name="T26" fmla="*/ 682 w 820"/>
                <a:gd name="T27" fmla="*/ 820 h 820"/>
                <a:gd name="T28" fmla="*/ 648 w 820"/>
                <a:gd name="T29" fmla="*/ 816 h 820"/>
                <a:gd name="T30" fmla="*/ 614 w 820"/>
                <a:gd name="T31" fmla="*/ 802 h 820"/>
                <a:gd name="T32" fmla="*/ 586 w 820"/>
                <a:gd name="T33" fmla="*/ 780 h 820"/>
                <a:gd name="T34" fmla="*/ 40 w 820"/>
                <a:gd name="T35" fmla="*/ 233 h 820"/>
                <a:gd name="T36" fmla="*/ 16 w 820"/>
                <a:gd name="T37" fmla="*/ 204 h 820"/>
                <a:gd name="T38" fmla="*/ 4 w 820"/>
                <a:gd name="T39" fmla="*/ 172 h 820"/>
                <a:gd name="T40" fmla="*/ 0 w 820"/>
                <a:gd name="T41" fmla="*/ 136 h 820"/>
                <a:gd name="T42" fmla="*/ 4 w 820"/>
                <a:gd name="T43" fmla="*/ 102 h 820"/>
                <a:gd name="T44" fmla="*/ 16 w 820"/>
                <a:gd name="T45" fmla="*/ 68 h 820"/>
                <a:gd name="T46" fmla="*/ 40 w 820"/>
                <a:gd name="T47" fmla="*/ 40 h 820"/>
                <a:gd name="T48" fmla="*/ 68 w 820"/>
                <a:gd name="T49" fmla="*/ 18 h 820"/>
                <a:gd name="T50" fmla="*/ 101 w 820"/>
                <a:gd name="T51" fmla="*/ 4 h 820"/>
                <a:gd name="T52" fmla="*/ 135 w 820"/>
                <a:gd name="T53" fmla="*/ 0 h 8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0" h="820">
                  <a:moveTo>
                    <a:pt x="135" y="0"/>
                  </a:moveTo>
                  <a:lnTo>
                    <a:pt x="169" y="4"/>
                  </a:lnTo>
                  <a:lnTo>
                    <a:pt x="203" y="18"/>
                  </a:lnTo>
                  <a:lnTo>
                    <a:pt x="231" y="40"/>
                  </a:lnTo>
                  <a:lnTo>
                    <a:pt x="780" y="586"/>
                  </a:lnTo>
                  <a:lnTo>
                    <a:pt x="802" y="614"/>
                  </a:lnTo>
                  <a:lnTo>
                    <a:pt x="814" y="648"/>
                  </a:lnTo>
                  <a:lnTo>
                    <a:pt x="820" y="682"/>
                  </a:lnTo>
                  <a:lnTo>
                    <a:pt x="814" y="718"/>
                  </a:lnTo>
                  <a:lnTo>
                    <a:pt x="802" y="750"/>
                  </a:lnTo>
                  <a:lnTo>
                    <a:pt x="780" y="780"/>
                  </a:lnTo>
                  <a:lnTo>
                    <a:pt x="750" y="802"/>
                  </a:lnTo>
                  <a:lnTo>
                    <a:pt x="718" y="816"/>
                  </a:lnTo>
                  <a:lnTo>
                    <a:pt x="682" y="820"/>
                  </a:lnTo>
                  <a:lnTo>
                    <a:pt x="648" y="816"/>
                  </a:lnTo>
                  <a:lnTo>
                    <a:pt x="614" y="802"/>
                  </a:lnTo>
                  <a:lnTo>
                    <a:pt x="586" y="780"/>
                  </a:lnTo>
                  <a:lnTo>
                    <a:pt x="40" y="233"/>
                  </a:lnTo>
                  <a:lnTo>
                    <a:pt x="16" y="204"/>
                  </a:lnTo>
                  <a:lnTo>
                    <a:pt x="4" y="172"/>
                  </a:lnTo>
                  <a:lnTo>
                    <a:pt x="0" y="136"/>
                  </a:lnTo>
                  <a:lnTo>
                    <a:pt x="4" y="102"/>
                  </a:lnTo>
                  <a:lnTo>
                    <a:pt x="16" y="68"/>
                  </a:lnTo>
                  <a:lnTo>
                    <a:pt x="40" y="40"/>
                  </a:lnTo>
                  <a:lnTo>
                    <a:pt x="68" y="18"/>
                  </a:lnTo>
                  <a:lnTo>
                    <a:pt x="101" y="4"/>
                  </a:lnTo>
                  <a:lnTo>
                    <a:pt x="13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43" name="Freeform 202">
              <a:extLst>
                <a:ext uri="{FF2B5EF4-FFF2-40B4-BE49-F238E27FC236}">
                  <a16:creationId xmlns:a16="http://schemas.microsoft.com/office/drawing/2014/main" id="{5DB57AFE-A681-4FEC-B5ED-3968B774DED5}"/>
                </a:ext>
              </a:extLst>
            </p:cNvPr>
            <p:cNvSpPr>
              <a:spLocks/>
            </p:cNvSpPr>
            <p:nvPr/>
          </p:nvSpPr>
          <p:spPr bwMode="auto">
            <a:xfrm>
              <a:off x="7245351" y="146050"/>
              <a:ext cx="3905250" cy="4770438"/>
            </a:xfrm>
            <a:custGeom>
              <a:avLst/>
              <a:gdLst>
                <a:gd name="T0" fmla="*/ 1777 w 4921"/>
                <a:gd name="T1" fmla="*/ 0 h 6010"/>
                <a:gd name="T2" fmla="*/ 4783 w 4921"/>
                <a:gd name="T3" fmla="*/ 0 h 6010"/>
                <a:gd name="T4" fmla="*/ 4819 w 4921"/>
                <a:gd name="T5" fmla="*/ 6 h 6010"/>
                <a:gd name="T6" fmla="*/ 4853 w 4921"/>
                <a:gd name="T7" fmla="*/ 20 h 6010"/>
                <a:gd name="T8" fmla="*/ 4879 w 4921"/>
                <a:gd name="T9" fmla="*/ 40 h 6010"/>
                <a:gd name="T10" fmla="*/ 4901 w 4921"/>
                <a:gd name="T11" fmla="*/ 68 h 6010"/>
                <a:gd name="T12" fmla="*/ 4915 w 4921"/>
                <a:gd name="T13" fmla="*/ 102 h 6010"/>
                <a:gd name="T14" fmla="*/ 4921 w 4921"/>
                <a:gd name="T15" fmla="*/ 138 h 6010"/>
                <a:gd name="T16" fmla="*/ 4921 w 4921"/>
                <a:gd name="T17" fmla="*/ 3961 h 6010"/>
                <a:gd name="T18" fmla="*/ 4915 w 4921"/>
                <a:gd name="T19" fmla="*/ 3997 h 6010"/>
                <a:gd name="T20" fmla="*/ 4901 w 4921"/>
                <a:gd name="T21" fmla="*/ 4031 h 6010"/>
                <a:gd name="T22" fmla="*/ 4881 w 4921"/>
                <a:gd name="T23" fmla="*/ 4058 h 6010"/>
                <a:gd name="T24" fmla="*/ 4853 w 4921"/>
                <a:gd name="T25" fmla="*/ 4078 h 6010"/>
                <a:gd name="T26" fmla="*/ 4819 w 4921"/>
                <a:gd name="T27" fmla="*/ 4092 h 6010"/>
                <a:gd name="T28" fmla="*/ 4783 w 4921"/>
                <a:gd name="T29" fmla="*/ 4098 h 6010"/>
                <a:gd name="T30" fmla="*/ 4747 w 4921"/>
                <a:gd name="T31" fmla="*/ 4092 h 6010"/>
                <a:gd name="T32" fmla="*/ 4715 w 4921"/>
                <a:gd name="T33" fmla="*/ 4078 h 6010"/>
                <a:gd name="T34" fmla="*/ 4687 w 4921"/>
                <a:gd name="T35" fmla="*/ 4058 h 6010"/>
                <a:gd name="T36" fmla="*/ 4665 w 4921"/>
                <a:gd name="T37" fmla="*/ 4031 h 6010"/>
                <a:gd name="T38" fmla="*/ 4651 w 4921"/>
                <a:gd name="T39" fmla="*/ 3997 h 6010"/>
                <a:gd name="T40" fmla="*/ 4647 w 4921"/>
                <a:gd name="T41" fmla="*/ 3961 h 6010"/>
                <a:gd name="T42" fmla="*/ 4647 w 4921"/>
                <a:gd name="T43" fmla="*/ 273 h 6010"/>
                <a:gd name="T44" fmla="*/ 1833 w 4921"/>
                <a:gd name="T45" fmla="*/ 273 h 6010"/>
                <a:gd name="T46" fmla="*/ 273 w 4921"/>
                <a:gd name="T47" fmla="*/ 1832 h 6010"/>
                <a:gd name="T48" fmla="*/ 273 w 4921"/>
                <a:gd name="T49" fmla="*/ 5737 h 6010"/>
                <a:gd name="T50" fmla="*/ 3006 w 4921"/>
                <a:gd name="T51" fmla="*/ 5737 h 6010"/>
                <a:gd name="T52" fmla="*/ 3044 w 4921"/>
                <a:gd name="T53" fmla="*/ 5741 h 6010"/>
                <a:gd name="T54" fmla="*/ 3076 w 4921"/>
                <a:gd name="T55" fmla="*/ 5755 h 6010"/>
                <a:gd name="T56" fmla="*/ 3103 w 4921"/>
                <a:gd name="T57" fmla="*/ 5777 h 6010"/>
                <a:gd name="T58" fmla="*/ 3125 w 4921"/>
                <a:gd name="T59" fmla="*/ 5805 h 6010"/>
                <a:gd name="T60" fmla="*/ 3137 w 4921"/>
                <a:gd name="T61" fmla="*/ 5836 h 6010"/>
                <a:gd name="T62" fmla="*/ 3143 w 4921"/>
                <a:gd name="T63" fmla="*/ 5872 h 6010"/>
                <a:gd name="T64" fmla="*/ 3137 w 4921"/>
                <a:gd name="T65" fmla="*/ 5910 h 6010"/>
                <a:gd name="T66" fmla="*/ 3125 w 4921"/>
                <a:gd name="T67" fmla="*/ 5942 h 6010"/>
                <a:gd name="T68" fmla="*/ 3103 w 4921"/>
                <a:gd name="T69" fmla="*/ 5970 h 6010"/>
                <a:gd name="T70" fmla="*/ 3076 w 4921"/>
                <a:gd name="T71" fmla="*/ 5992 h 6010"/>
                <a:gd name="T72" fmla="*/ 3044 w 4921"/>
                <a:gd name="T73" fmla="*/ 6004 h 6010"/>
                <a:gd name="T74" fmla="*/ 3006 w 4921"/>
                <a:gd name="T75" fmla="*/ 6010 h 6010"/>
                <a:gd name="T76" fmla="*/ 138 w 4921"/>
                <a:gd name="T77" fmla="*/ 6010 h 6010"/>
                <a:gd name="T78" fmla="*/ 100 w 4921"/>
                <a:gd name="T79" fmla="*/ 6004 h 6010"/>
                <a:gd name="T80" fmla="*/ 68 w 4921"/>
                <a:gd name="T81" fmla="*/ 5992 h 6010"/>
                <a:gd name="T82" fmla="*/ 40 w 4921"/>
                <a:gd name="T83" fmla="*/ 5970 h 6010"/>
                <a:gd name="T84" fmla="*/ 18 w 4921"/>
                <a:gd name="T85" fmla="*/ 5942 h 6010"/>
                <a:gd name="T86" fmla="*/ 4 w 4921"/>
                <a:gd name="T87" fmla="*/ 5910 h 6010"/>
                <a:gd name="T88" fmla="*/ 0 w 4921"/>
                <a:gd name="T89" fmla="*/ 5872 h 6010"/>
                <a:gd name="T90" fmla="*/ 0 w 4921"/>
                <a:gd name="T91" fmla="*/ 1776 h 6010"/>
                <a:gd name="T92" fmla="*/ 4 w 4921"/>
                <a:gd name="T93" fmla="*/ 1740 h 6010"/>
                <a:gd name="T94" fmla="*/ 18 w 4921"/>
                <a:gd name="T95" fmla="*/ 1708 h 6010"/>
                <a:gd name="T96" fmla="*/ 40 w 4921"/>
                <a:gd name="T97" fmla="*/ 1678 h 6010"/>
                <a:gd name="T98" fmla="*/ 1679 w 4921"/>
                <a:gd name="T99" fmla="*/ 40 h 6010"/>
                <a:gd name="T100" fmla="*/ 1707 w 4921"/>
                <a:gd name="T101" fmla="*/ 18 h 6010"/>
                <a:gd name="T102" fmla="*/ 1741 w 4921"/>
                <a:gd name="T103" fmla="*/ 6 h 6010"/>
                <a:gd name="T104" fmla="*/ 1777 w 4921"/>
                <a:gd name="T105" fmla="*/ 0 h 60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921" h="6010">
                  <a:moveTo>
                    <a:pt x="1777" y="0"/>
                  </a:moveTo>
                  <a:lnTo>
                    <a:pt x="4783" y="0"/>
                  </a:lnTo>
                  <a:lnTo>
                    <a:pt x="4819" y="6"/>
                  </a:lnTo>
                  <a:lnTo>
                    <a:pt x="4853" y="20"/>
                  </a:lnTo>
                  <a:lnTo>
                    <a:pt x="4879" y="40"/>
                  </a:lnTo>
                  <a:lnTo>
                    <a:pt x="4901" y="68"/>
                  </a:lnTo>
                  <a:lnTo>
                    <a:pt x="4915" y="102"/>
                  </a:lnTo>
                  <a:lnTo>
                    <a:pt x="4921" y="138"/>
                  </a:lnTo>
                  <a:lnTo>
                    <a:pt x="4921" y="3961"/>
                  </a:lnTo>
                  <a:lnTo>
                    <a:pt x="4915" y="3997"/>
                  </a:lnTo>
                  <a:lnTo>
                    <a:pt x="4901" y="4031"/>
                  </a:lnTo>
                  <a:lnTo>
                    <a:pt x="4881" y="4058"/>
                  </a:lnTo>
                  <a:lnTo>
                    <a:pt x="4853" y="4078"/>
                  </a:lnTo>
                  <a:lnTo>
                    <a:pt x="4819" y="4092"/>
                  </a:lnTo>
                  <a:lnTo>
                    <a:pt x="4783" y="4098"/>
                  </a:lnTo>
                  <a:lnTo>
                    <a:pt x="4747" y="4092"/>
                  </a:lnTo>
                  <a:lnTo>
                    <a:pt x="4715" y="4078"/>
                  </a:lnTo>
                  <a:lnTo>
                    <a:pt x="4687" y="4058"/>
                  </a:lnTo>
                  <a:lnTo>
                    <a:pt x="4665" y="4031"/>
                  </a:lnTo>
                  <a:lnTo>
                    <a:pt x="4651" y="3997"/>
                  </a:lnTo>
                  <a:lnTo>
                    <a:pt x="4647" y="3961"/>
                  </a:lnTo>
                  <a:lnTo>
                    <a:pt x="4647" y="273"/>
                  </a:lnTo>
                  <a:lnTo>
                    <a:pt x="1833" y="273"/>
                  </a:lnTo>
                  <a:lnTo>
                    <a:pt x="273" y="1832"/>
                  </a:lnTo>
                  <a:lnTo>
                    <a:pt x="273" y="5737"/>
                  </a:lnTo>
                  <a:lnTo>
                    <a:pt x="3006" y="5737"/>
                  </a:lnTo>
                  <a:lnTo>
                    <a:pt x="3044" y="5741"/>
                  </a:lnTo>
                  <a:lnTo>
                    <a:pt x="3076" y="5755"/>
                  </a:lnTo>
                  <a:lnTo>
                    <a:pt x="3103" y="5777"/>
                  </a:lnTo>
                  <a:lnTo>
                    <a:pt x="3125" y="5805"/>
                  </a:lnTo>
                  <a:lnTo>
                    <a:pt x="3137" y="5836"/>
                  </a:lnTo>
                  <a:lnTo>
                    <a:pt x="3143" y="5872"/>
                  </a:lnTo>
                  <a:lnTo>
                    <a:pt x="3137" y="5910"/>
                  </a:lnTo>
                  <a:lnTo>
                    <a:pt x="3125" y="5942"/>
                  </a:lnTo>
                  <a:lnTo>
                    <a:pt x="3103" y="5970"/>
                  </a:lnTo>
                  <a:lnTo>
                    <a:pt x="3076" y="5992"/>
                  </a:lnTo>
                  <a:lnTo>
                    <a:pt x="3044" y="6004"/>
                  </a:lnTo>
                  <a:lnTo>
                    <a:pt x="3006" y="6010"/>
                  </a:lnTo>
                  <a:lnTo>
                    <a:pt x="138" y="6010"/>
                  </a:lnTo>
                  <a:lnTo>
                    <a:pt x="100" y="6004"/>
                  </a:lnTo>
                  <a:lnTo>
                    <a:pt x="68" y="5992"/>
                  </a:lnTo>
                  <a:lnTo>
                    <a:pt x="40" y="5970"/>
                  </a:lnTo>
                  <a:lnTo>
                    <a:pt x="18" y="5942"/>
                  </a:lnTo>
                  <a:lnTo>
                    <a:pt x="4" y="5910"/>
                  </a:lnTo>
                  <a:lnTo>
                    <a:pt x="0" y="5872"/>
                  </a:lnTo>
                  <a:lnTo>
                    <a:pt x="0" y="1776"/>
                  </a:lnTo>
                  <a:lnTo>
                    <a:pt x="4" y="1740"/>
                  </a:lnTo>
                  <a:lnTo>
                    <a:pt x="18" y="1708"/>
                  </a:lnTo>
                  <a:lnTo>
                    <a:pt x="40" y="1678"/>
                  </a:lnTo>
                  <a:lnTo>
                    <a:pt x="1679" y="40"/>
                  </a:lnTo>
                  <a:lnTo>
                    <a:pt x="1707" y="18"/>
                  </a:lnTo>
                  <a:lnTo>
                    <a:pt x="1741" y="6"/>
                  </a:lnTo>
                  <a:lnTo>
                    <a:pt x="177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44" name="Freeform 203">
              <a:extLst>
                <a:ext uri="{FF2B5EF4-FFF2-40B4-BE49-F238E27FC236}">
                  <a16:creationId xmlns:a16="http://schemas.microsoft.com/office/drawing/2014/main" id="{82763D76-2A3D-467F-85D3-6F9377B14694}"/>
                </a:ext>
              </a:extLst>
            </p:cNvPr>
            <p:cNvSpPr>
              <a:spLocks/>
            </p:cNvSpPr>
            <p:nvPr/>
          </p:nvSpPr>
          <p:spPr bwMode="auto">
            <a:xfrm>
              <a:off x="7245351" y="146050"/>
              <a:ext cx="1517650" cy="1517650"/>
            </a:xfrm>
            <a:custGeom>
              <a:avLst/>
              <a:gdLst>
                <a:gd name="T0" fmla="*/ 1777 w 1913"/>
                <a:gd name="T1" fmla="*/ 0 h 1912"/>
                <a:gd name="T2" fmla="*/ 1813 w 1913"/>
                <a:gd name="T3" fmla="*/ 6 h 1912"/>
                <a:gd name="T4" fmla="*/ 1845 w 1913"/>
                <a:gd name="T5" fmla="*/ 20 h 1912"/>
                <a:gd name="T6" fmla="*/ 1873 w 1913"/>
                <a:gd name="T7" fmla="*/ 40 h 1912"/>
                <a:gd name="T8" fmla="*/ 1895 w 1913"/>
                <a:gd name="T9" fmla="*/ 68 h 1912"/>
                <a:gd name="T10" fmla="*/ 1909 w 1913"/>
                <a:gd name="T11" fmla="*/ 102 h 1912"/>
                <a:gd name="T12" fmla="*/ 1913 w 1913"/>
                <a:gd name="T13" fmla="*/ 138 h 1912"/>
                <a:gd name="T14" fmla="*/ 1913 w 1913"/>
                <a:gd name="T15" fmla="*/ 1776 h 1912"/>
                <a:gd name="T16" fmla="*/ 1909 w 1913"/>
                <a:gd name="T17" fmla="*/ 1812 h 1912"/>
                <a:gd name="T18" fmla="*/ 1895 w 1913"/>
                <a:gd name="T19" fmla="*/ 1844 h 1912"/>
                <a:gd name="T20" fmla="*/ 1873 w 1913"/>
                <a:gd name="T21" fmla="*/ 1872 h 1912"/>
                <a:gd name="T22" fmla="*/ 1845 w 1913"/>
                <a:gd name="T23" fmla="*/ 1894 h 1912"/>
                <a:gd name="T24" fmla="*/ 1813 w 1913"/>
                <a:gd name="T25" fmla="*/ 1908 h 1912"/>
                <a:gd name="T26" fmla="*/ 1777 w 1913"/>
                <a:gd name="T27" fmla="*/ 1912 h 1912"/>
                <a:gd name="T28" fmla="*/ 138 w 1913"/>
                <a:gd name="T29" fmla="*/ 1912 h 1912"/>
                <a:gd name="T30" fmla="*/ 100 w 1913"/>
                <a:gd name="T31" fmla="*/ 1908 h 1912"/>
                <a:gd name="T32" fmla="*/ 68 w 1913"/>
                <a:gd name="T33" fmla="*/ 1894 h 1912"/>
                <a:gd name="T34" fmla="*/ 40 w 1913"/>
                <a:gd name="T35" fmla="*/ 1872 h 1912"/>
                <a:gd name="T36" fmla="*/ 18 w 1913"/>
                <a:gd name="T37" fmla="*/ 1844 h 1912"/>
                <a:gd name="T38" fmla="*/ 4 w 1913"/>
                <a:gd name="T39" fmla="*/ 1812 h 1912"/>
                <a:gd name="T40" fmla="*/ 0 w 1913"/>
                <a:gd name="T41" fmla="*/ 1776 h 1912"/>
                <a:gd name="T42" fmla="*/ 4 w 1913"/>
                <a:gd name="T43" fmla="*/ 1740 h 1912"/>
                <a:gd name="T44" fmla="*/ 18 w 1913"/>
                <a:gd name="T45" fmla="*/ 1706 h 1912"/>
                <a:gd name="T46" fmla="*/ 40 w 1913"/>
                <a:gd name="T47" fmla="*/ 1678 h 1912"/>
                <a:gd name="T48" fmla="*/ 68 w 1913"/>
                <a:gd name="T49" fmla="*/ 1658 h 1912"/>
                <a:gd name="T50" fmla="*/ 100 w 1913"/>
                <a:gd name="T51" fmla="*/ 1644 h 1912"/>
                <a:gd name="T52" fmla="*/ 138 w 1913"/>
                <a:gd name="T53" fmla="*/ 1639 h 1912"/>
                <a:gd name="T54" fmla="*/ 1640 w 1913"/>
                <a:gd name="T55" fmla="*/ 1639 h 1912"/>
                <a:gd name="T56" fmla="*/ 1640 w 1913"/>
                <a:gd name="T57" fmla="*/ 138 h 1912"/>
                <a:gd name="T58" fmla="*/ 1645 w 1913"/>
                <a:gd name="T59" fmla="*/ 102 h 1912"/>
                <a:gd name="T60" fmla="*/ 1659 w 1913"/>
                <a:gd name="T61" fmla="*/ 68 h 1912"/>
                <a:gd name="T62" fmla="*/ 1679 w 1913"/>
                <a:gd name="T63" fmla="*/ 40 h 1912"/>
                <a:gd name="T64" fmla="*/ 1707 w 1913"/>
                <a:gd name="T65" fmla="*/ 20 h 1912"/>
                <a:gd name="T66" fmla="*/ 1741 w 1913"/>
                <a:gd name="T67" fmla="*/ 6 h 1912"/>
                <a:gd name="T68" fmla="*/ 1777 w 1913"/>
                <a:gd name="T69" fmla="*/ 0 h 19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913" h="1912">
                  <a:moveTo>
                    <a:pt x="1777" y="0"/>
                  </a:moveTo>
                  <a:lnTo>
                    <a:pt x="1813" y="6"/>
                  </a:lnTo>
                  <a:lnTo>
                    <a:pt x="1845" y="20"/>
                  </a:lnTo>
                  <a:lnTo>
                    <a:pt x="1873" y="40"/>
                  </a:lnTo>
                  <a:lnTo>
                    <a:pt x="1895" y="68"/>
                  </a:lnTo>
                  <a:lnTo>
                    <a:pt x="1909" y="102"/>
                  </a:lnTo>
                  <a:lnTo>
                    <a:pt x="1913" y="138"/>
                  </a:lnTo>
                  <a:lnTo>
                    <a:pt x="1913" y="1776"/>
                  </a:lnTo>
                  <a:lnTo>
                    <a:pt x="1909" y="1812"/>
                  </a:lnTo>
                  <a:lnTo>
                    <a:pt x="1895" y="1844"/>
                  </a:lnTo>
                  <a:lnTo>
                    <a:pt x="1873" y="1872"/>
                  </a:lnTo>
                  <a:lnTo>
                    <a:pt x="1845" y="1894"/>
                  </a:lnTo>
                  <a:lnTo>
                    <a:pt x="1813" y="1908"/>
                  </a:lnTo>
                  <a:lnTo>
                    <a:pt x="1777" y="1912"/>
                  </a:lnTo>
                  <a:lnTo>
                    <a:pt x="138" y="1912"/>
                  </a:lnTo>
                  <a:lnTo>
                    <a:pt x="100" y="1908"/>
                  </a:lnTo>
                  <a:lnTo>
                    <a:pt x="68" y="1894"/>
                  </a:lnTo>
                  <a:lnTo>
                    <a:pt x="40" y="1872"/>
                  </a:lnTo>
                  <a:lnTo>
                    <a:pt x="18" y="1844"/>
                  </a:lnTo>
                  <a:lnTo>
                    <a:pt x="4" y="1812"/>
                  </a:lnTo>
                  <a:lnTo>
                    <a:pt x="0" y="1776"/>
                  </a:lnTo>
                  <a:lnTo>
                    <a:pt x="4" y="1740"/>
                  </a:lnTo>
                  <a:lnTo>
                    <a:pt x="18" y="1706"/>
                  </a:lnTo>
                  <a:lnTo>
                    <a:pt x="40" y="1678"/>
                  </a:lnTo>
                  <a:lnTo>
                    <a:pt x="68" y="1658"/>
                  </a:lnTo>
                  <a:lnTo>
                    <a:pt x="100" y="1644"/>
                  </a:lnTo>
                  <a:lnTo>
                    <a:pt x="138" y="1639"/>
                  </a:lnTo>
                  <a:lnTo>
                    <a:pt x="1640" y="1639"/>
                  </a:lnTo>
                  <a:lnTo>
                    <a:pt x="1640" y="138"/>
                  </a:lnTo>
                  <a:lnTo>
                    <a:pt x="1645" y="102"/>
                  </a:lnTo>
                  <a:lnTo>
                    <a:pt x="1659" y="68"/>
                  </a:lnTo>
                  <a:lnTo>
                    <a:pt x="1679" y="40"/>
                  </a:lnTo>
                  <a:lnTo>
                    <a:pt x="1707" y="20"/>
                  </a:lnTo>
                  <a:lnTo>
                    <a:pt x="1741" y="6"/>
                  </a:lnTo>
                  <a:lnTo>
                    <a:pt x="177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45" name="Freeform 204">
              <a:extLst>
                <a:ext uri="{FF2B5EF4-FFF2-40B4-BE49-F238E27FC236}">
                  <a16:creationId xmlns:a16="http://schemas.microsoft.com/office/drawing/2014/main" id="{D6BBABA5-DB78-424B-A373-46BDE2661289}"/>
                </a:ext>
              </a:extLst>
            </p:cNvPr>
            <p:cNvSpPr>
              <a:spLocks/>
            </p:cNvSpPr>
            <p:nvPr/>
          </p:nvSpPr>
          <p:spPr bwMode="auto">
            <a:xfrm>
              <a:off x="9413876" y="1012825"/>
              <a:ext cx="1084263" cy="1301750"/>
            </a:xfrm>
            <a:custGeom>
              <a:avLst/>
              <a:gdLst>
                <a:gd name="T0" fmla="*/ 859 w 1366"/>
                <a:gd name="T1" fmla="*/ 16 h 1641"/>
                <a:gd name="T2" fmla="*/ 1087 w 1366"/>
                <a:gd name="T3" fmla="*/ 90 h 1641"/>
                <a:gd name="T4" fmla="*/ 1258 w 1366"/>
                <a:gd name="T5" fmla="*/ 216 h 1641"/>
                <a:gd name="T6" fmla="*/ 1354 w 1366"/>
                <a:gd name="T7" fmla="*/ 381 h 1641"/>
                <a:gd name="T8" fmla="*/ 1354 w 1366"/>
                <a:gd name="T9" fmla="*/ 515 h 1641"/>
                <a:gd name="T10" fmla="*/ 1280 w 1366"/>
                <a:gd name="T11" fmla="*/ 584 h 1641"/>
                <a:gd name="T12" fmla="*/ 1172 w 1366"/>
                <a:gd name="T13" fmla="*/ 580 h 1641"/>
                <a:gd name="T14" fmla="*/ 1102 w 1366"/>
                <a:gd name="T15" fmla="*/ 507 h 1641"/>
                <a:gd name="T16" fmla="*/ 1065 w 1366"/>
                <a:gd name="T17" fmla="*/ 409 h 1641"/>
                <a:gd name="T18" fmla="*/ 947 w 1366"/>
                <a:gd name="T19" fmla="*/ 325 h 1641"/>
                <a:gd name="T20" fmla="*/ 757 w 1366"/>
                <a:gd name="T21" fmla="*/ 277 h 1641"/>
                <a:gd name="T22" fmla="*/ 538 w 1366"/>
                <a:gd name="T23" fmla="*/ 289 h 1641"/>
                <a:gd name="T24" fmla="*/ 369 w 1366"/>
                <a:gd name="T25" fmla="*/ 355 h 1641"/>
                <a:gd name="T26" fmla="*/ 281 w 1366"/>
                <a:gd name="T27" fmla="*/ 447 h 1641"/>
                <a:gd name="T28" fmla="*/ 281 w 1366"/>
                <a:gd name="T29" fmla="*/ 517 h 1641"/>
                <a:gd name="T30" fmla="*/ 335 w 1366"/>
                <a:gd name="T31" fmla="*/ 574 h 1641"/>
                <a:gd name="T32" fmla="*/ 458 w 1366"/>
                <a:gd name="T33" fmla="*/ 632 h 1641"/>
                <a:gd name="T34" fmla="*/ 678 w 1366"/>
                <a:gd name="T35" fmla="*/ 682 h 1641"/>
                <a:gd name="T36" fmla="*/ 690 w 1366"/>
                <a:gd name="T37" fmla="*/ 684 h 1641"/>
                <a:gd name="T38" fmla="*/ 706 w 1366"/>
                <a:gd name="T39" fmla="*/ 686 h 1641"/>
                <a:gd name="T40" fmla="*/ 777 w 1366"/>
                <a:gd name="T41" fmla="*/ 698 h 1641"/>
                <a:gd name="T42" fmla="*/ 911 w 1366"/>
                <a:gd name="T43" fmla="*/ 726 h 1641"/>
                <a:gd name="T44" fmla="*/ 1057 w 1366"/>
                <a:gd name="T45" fmla="*/ 772 h 1641"/>
                <a:gd name="T46" fmla="*/ 1196 w 1366"/>
                <a:gd name="T47" fmla="*/ 846 h 1641"/>
                <a:gd name="T48" fmla="*/ 1304 w 1366"/>
                <a:gd name="T49" fmla="*/ 953 h 1641"/>
                <a:gd name="T50" fmla="*/ 1362 w 1366"/>
                <a:gd name="T51" fmla="*/ 1103 h 1641"/>
                <a:gd name="T52" fmla="*/ 1342 w 1366"/>
                <a:gd name="T53" fmla="*/ 1290 h 1641"/>
                <a:gd name="T54" fmla="*/ 1226 w 1366"/>
                <a:gd name="T55" fmla="*/ 1455 h 1641"/>
                <a:gd name="T56" fmla="*/ 1031 w 1366"/>
                <a:gd name="T57" fmla="*/ 1575 h 1641"/>
                <a:gd name="T58" fmla="*/ 777 w 1366"/>
                <a:gd name="T59" fmla="*/ 1635 h 1641"/>
                <a:gd name="T60" fmla="*/ 508 w 1366"/>
                <a:gd name="T61" fmla="*/ 1625 h 1641"/>
                <a:gd name="T62" fmla="*/ 279 w 1366"/>
                <a:gd name="T63" fmla="*/ 1549 h 1641"/>
                <a:gd name="T64" fmla="*/ 109 w 1366"/>
                <a:gd name="T65" fmla="*/ 1424 h 1641"/>
                <a:gd name="T66" fmla="*/ 13 w 1366"/>
                <a:gd name="T67" fmla="*/ 1258 h 1641"/>
                <a:gd name="T68" fmla="*/ 13 w 1366"/>
                <a:gd name="T69" fmla="*/ 1127 h 1641"/>
                <a:gd name="T70" fmla="*/ 87 w 1366"/>
                <a:gd name="T71" fmla="*/ 1057 h 1641"/>
                <a:gd name="T72" fmla="*/ 195 w 1366"/>
                <a:gd name="T73" fmla="*/ 1061 h 1641"/>
                <a:gd name="T74" fmla="*/ 265 w 1366"/>
                <a:gd name="T75" fmla="*/ 1135 h 1641"/>
                <a:gd name="T76" fmla="*/ 303 w 1366"/>
                <a:gd name="T77" fmla="*/ 1232 h 1641"/>
                <a:gd name="T78" fmla="*/ 420 w 1366"/>
                <a:gd name="T79" fmla="*/ 1316 h 1641"/>
                <a:gd name="T80" fmla="*/ 608 w 1366"/>
                <a:gd name="T81" fmla="*/ 1364 h 1641"/>
                <a:gd name="T82" fmla="*/ 827 w 1366"/>
                <a:gd name="T83" fmla="*/ 1352 h 1641"/>
                <a:gd name="T84" fmla="*/ 999 w 1366"/>
                <a:gd name="T85" fmla="*/ 1286 h 1641"/>
                <a:gd name="T86" fmla="*/ 1087 w 1366"/>
                <a:gd name="T87" fmla="*/ 1194 h 1641"/>
                <a:gd name="T88" fmla="*/ 1085 w 1366"/>
                <a:gd name="T89" fmla="*/ 1125 h 1641"/>
                <a:gd name="T90" fmla="*/ 1033 w 1366"/>
                <a:gd name="T91" fmla="*/ 1067 h 1641"/>
                <a:gd name="T92" fmla="*/ 907 w 1366"/>
                <a:gd name="T93" fmla="*/ 1009 h 1641"/>
                <a:gd name="T94" fmla="*/ 690 w 1366"/>
                <a:gd name="T95" fmla="*/ 959 h 1641"/>
                <a:gd name="T96" fmla="*/ 678 w 1366"/>
                <a:gd name="T97" fmla="*/ 957 h 1641"/>
                <a:gd name="T98" fmla="*/ 662 w 1366"/>
                <a:gd name="T99" fmla="*/ 955 h 1641"/>
                <a:gd name="T100" fmla="*/ 590 w 1366"/>
                <a:gd name="T101" fmla="*/ 943 h 1641"/>
                <a:gd name="T102" fmla="*/ 456 w 1366"/>
                <a:gd name="T103" fmla="*/ 915 h 1641"/>
                <a:gd name="T104" fmla="*/ 311 w 1366"/>
                <a:gd name="T105" fmla="*/ 869 h 1641"/>
                <a:gd name="T106" fmla="*/ 171 w 1366"/>
                <a:gd name="T107" fmla="*/ 794 h 1641"/>
                <a:gd name="T108" fmla="*/ 63 w 1366"/>
                <a:gd name="T109" fmla="*/ 686 h 1641"/>
                <a:gd name="T110" fmla="*/ 4 w 1366"/>
                <a:gd name="T111" fmla="*/ 539 h 1641"/>
                <a:gd name="T112" fmla="*/ 23 w 1366"/>
                <a:gd name="T113" fmla="*/ 351 h 1641"/>
                <a:gd name="T114" fmla="*/ 141 w 1366"/>
                <a:gd name="T115" fmla="*/ 186 h 1641"/>
                <a:gd name="T116" fmla="*/ 337 w 1366"/>
                <a:gd name="T117" fmla="*/ 66 h 1641"/>
                <a:gd name="T118" fmla="*/ 590 w 1366"/>
                <a:gd name="T119" fmla="*/ 4 h 1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366" h="1641">
                  <a:moveTo>
                    <a:pt x="684" y="0"/>
                  </a:moveTo>
                  <a:lnTo>
                    <a:pt x="773" y="4"/>
                  </a:lnTo>
                  <a:lnTo>
                    <a:pt x="859" y="16"/>
                  </a:lnTo>
                  <a:lnTo>
                    <a:pt x="941" y="34"/>
                  </a:lnTo>
                  <a:lnTo>
                    <a:pt x="1017" y="60"/>
                  </a:lnTo>
                  <a:lnTo>
                    <a:pt x="1087" y="90"/>
                  </a:lnTo>
                  <a:lnTo>
                    <a:pt x="1152" y="128"/>
                  </a:lnTo>
                  <a:lnTo>
                    <a:pt x="1208" y="170"/>
                  </a:lnTo>
                  <a:lnTo>
                    <a:pt x="1258" y="216"/>
                  </a:lnTo>
                  <a:lnTo>
                    <a:pt x="1300" y="267"/>
                  </a:lnTo>
                  <a:lnTo>
                    <a:pt x="1332" y="323"/>
                  </a:lnTo>
                  <a:lnTo>
                    <a:pt x="1354" y="381"/>
                  </a:lnTo>
                  <a:lnTo>
                    <a:pt x="1366" y="443"/>
                  </a:lnTo>
                  <a:lnTo>
                    <a:pt x="1364" y="481"/>
                  </a:lnTo>
                  <a:lnTo>
                    <a:pt x="1354" y="515"/>
                  </a:lnTo>
                  <a:lnTo>
                    <a:pt x="1336" y="545"/>
                  </a:lnTo>
                  <a:lnTo>
                    <a:pt x="1310" y="568"/>
                  </a:lnTo>
                  <a:lnTo>
                    <a:pt x="1280" y="584"/>
                  </a:lnTo>
                  <a:lnTo>
                    <a:pt x="1244" y="592"/>
                  </a:lnTo>
                  <a:lnTo>
                    <a:pt x="1206" y="592"/>
                  </a:lnTo>
                  <a:lnTo>
                    <a:pt x="1172" y="580"/>
                  </a:lnTo>
                  <a:lnTo>
                    <a:pt x="1144" y="562"/>
                  </a:lnTo>
                  <a:lnTo>
                    <a:pt x="1120" y="539"/>
                  </a:lnTo>
                  <a:lnTo>
                    <a:pt x="1102" y="507"/>
                  </a:lnTo>
                  <a:lnTo>
                    <a:pt x="1095" y="471"/>
                  </a:lnTo>
                  <a:lnTo>
                    <a:pt x="1085" y="439"/>
                  </a:lnTo>
                  <a:lnTo>
                    <a:pt x="1065" y="409"/>
                  </a:lnTo>
                  <a:lnTo>
                    <a:pt x="1035" y="379"/>
                  </a:lnTo>
                  <a:lnTo>
                    <a:pt x="995" y="351"/>
                  </a:lnTo>
                  <a:lnTo>
                    <a:pt x="947" y="325"/>
                  </a:lnTo>
                  <a:lnTo>
                    <a:pt x="891" y="305"/>
                  </a:lnTo>
                  <a:lnTo>
                    <a:pt x="827" y="287"/>
                  </a:lnTo>
                  <a:lnTo>
                    <a:pt x="757" y="277"/>
                  </a:lnTo>
                  <a:lnTo>
                    <a:pt x="684" y="273"/>
                  </a:lnTo>
                  <a:lnTo>
                    <a:pt x="608" y="277"/>
                  </a:lnTo>
                  <a:lnTo>
                    <a:pt x="538" y="289"/>
                  </a:lnTo>
                  <a:lnTo>
                    <a:pt x="474" y="305"/>
                  </a:lnTo>
                  <a:lnTo>
                    <a:pt x="418" y="329"/>
                  </a:lnTo>
                  <a:lnTo>
                    <a:pt x="369" y="355"/>
                  </a:lnTo>
                  <a:lnTo>
                    <a:pt x="329" y="383"/>
                  </a:lnTo>
                  <a:lnTo>
                    <a:pt x="299" y="415"/>
                  </a:lnTo>
                  <a:lnTo>
                    <a:pt x="281" y="447"/>
                  </a:lnTo>
                  <a:lnTo>
                    <a:pt x="273" y="479"/>
                  </a:lnTo>
                  <a:lnTo>
                    <a:pt x="275" y="497"/>
                  </a:lnTo>
                  <a:lnTo>
                    <a:pt x="281" y="517"/>
                  </a:lnTo>
                  <a:lnTo>
                    <a:pt x="293" y="535"/>
                  </a:lnTo>
                  <a:lnTo>
                    <a:pt x="311" y="554"/>
                  </a:lnTo>
                  <a:lnTo>
                    <a:pt x="335" y="574"/>
                  </a:lnTo>
                  <a:lnTo>
                    <a:pt x="367" y="594"/>
                  </a:lnTo>
                  <a:lnTo>
                    <a:pt x="408" y="614"/>
                  </a:lnTo>
                  <a:lnTo>
                    <a:pt x="458" y="632"/>
                  </a:lnTo>
                  <a:lnTo>
                    <a:pt x="520" y="650"/>
                  </a:lnTo>
                  <a:lnTo>
                    <a:pt x="594" y="666"/>
                  </a:lnTo>
                  <a:lnTo>
                    <a:pt x="678" y="682"/>
                  </a:lnTo>
                  <a:lnTo>
                    <a:pt x="680" y="682"/>
                  </a:lnTo>
                  <a:lnTo>
                    <a:pt x="684" y="682"/>
                  </a:lnTo>
                  <a:lnTo>
                    <a:pt x="690" y="684"/>
                  </a:lnTo>
                  <a:lnTo>
                    <a:pt x="696" y="684"/>
                  </a:lnTo>
                  <a:lnTo>
                    <a:pt x="702" y="686"/>
                  </a:lnTo>
                  <a:lnTo>
                    <a:pt x="706" y="686"/>
                  </a:lnTo>
                  <a:lnTo>
                    <a:pt x="708" y="686"/>
                  </a:lnTo>
                  <a:lnTo>
                    <a:pt x="739" y="692"/>
                  </a:lnTo>
                  <a:lnTo>
                    <a:pt x="777" y="698"/>
                  </a:lnTo>
                  <a:lnTo>
                    <a:pt x="819" y="704"/>
                  </a:lnTo>
                  <a:lnTo>
                    <a:pt x="863" y="714"/>
                  </a:lnTo>
                  <a:lnTo>
                    <a:pt x="911" y="726"/>
                  </a:lnTo>
                  <a:lnTo>
                    <a:pt x="959" y="738"/>
                  </a:lnTo>
                  <a:lnTo>
                    <a:pt x="1009" y="754"/>
                  </a:lnTo>
                  <a:lnTo>
                    <a:pt x="1057" y="772"/>
                  </a:lnTo>
                  <a:lnTo>
                    <a:pt x="1104" y="794"/>
                  </a:lnTo>
                  <a:lnTo>
                    <a:pt x="1150" y="818"/>
                  </a:lnTo>
                  <a:lnTo>
                    <a:pt x="1196" y="846"/>
                  </a:lnTo>
                  <a:lnTo>
                    <a:pt x="1236" y="877"/>
                  </a:lnTo>
                  <a:lnTo>
                    <a:pt x="1272" y="913"/>
                  </a:lnTo>
                  <a:lnTo>
                    <a:pt x="1304" y="953"/>
                  </a:lnTo>
                  <a:lnTo>
                    <a:pt x="1330" y="999"/>
                  </a:lnTo>
                  <a:lnTo>
                    <a:pt x="1350" y="1047"/>
                  </a:lnTo>
                  <a:lnTo>
                    <a:pt x="1362" y="1103"/>
                  </a:lnTo>
                  <a:lnTo>
                    <a:pt x="1366" y="1162"/>
                  </a:lnTo>
                  <a:lnTo>
                    <a:pt x="1360" y="1228"/>
                  </a:lnTo>
                  <a:lnTo>
                    <a:pt x="1342" y="1290"/>
                  </a:lnTo>
                  <a:lnTo>
                    <a:pt x="1314" y="1350"/>
                  </a:lnTo>
                  <a:lnTo>
                    <a:pt x="1274" y="1406"/>
                  </a:lnTo>
                  <a:lnTo>
                    <a:pt x="1226" y="1455"/>
                  </a:lnTo>
                  <a:lnTo>
                    <a:pt x="1168" y="1501"/>
                  </a:lnTo>
                  <a:lnTo>
                    <a:pt x="1102" y="1541"/>
                  </a:lnTo>
                  <a:lnTo>
                    <a:pt x="1031" y="1575"/>
                  </a:lnTo>
                  <a:lnTo>
                    <a:pt x="951" y="1603"/>
                  </a:lnTo>
                  <a:lnTo>
                    <a:pt x="867" y="1623"/>
                  </a:lnTo>
                  <a:lnTo>
                    <a:pt x="777" y="1635"/>
                  </a:lnTo>
                  <a:lnTo>
                    <a:pt x="684" y="1641"/>
                  </a:lnTo>
                  <a:lnTo>
                    <a:pt x="594" y="1637"/>
                  </a:lnTo>
                  <a:lnTo>
                    <a:pt x="508" y="1625"/>
                  </a:lnTo>
                  <a:lnTo>
                    <a:pt x="426" y="1607"/>
                  </a:lnTo>
                  <a:lnTo>
                    <a:pt x="351" y="1581"/>
                  </a:lnTo>
                  <a:lnTo>
                    <a:pt x="279" y="1549"/>
                  </a:lnTo>
                  <a:lnTo>
                    <a:pt x="215" y="1513"/>
                  </a:lnTo>
                  <a:lnTo>
                    <a:pt x="157" y="1471"/>
                  </a:lnTo>
                  <a:lnTo>
                    <a:pt x="109" y="1424"/>
                  </a:lnTo>
                  <a:lnTo>
                    <a:pt x="67" y="1374"/>
                  </a:lnTo>
                  <a:lnTo>
                    <a:pt x="35" y="1318"/>
                  </a:lnTo>
                  <a:lnTo>
                    <a:pt x="13" y="1258"/>
                  </a:lnTo>
                  <a:lnTo>
                    <a:pt x="2" y="1198"/>
                  </a:lnTo>
                  <a:lnTo>
                    <a:pt x="2" y="1160"/>
                  </a:lnTo>
                  <a:lnTo>
                    <a:pt x="13" y="1127"/>
                  </a:lnTo>
                  <a:lnTo>
                    <a:pt x="31" y="1097"/>
                  </a:lnTo>
                  <a:lnTo>
                    <a:pt x="57" y="1073"/>
                  </a:lnTo>
                  <a:lnTo>
                    <a:pt x="87" y="1057"/>
                  </a:lnTo>
                  <a:lnTo>
                    <a:pt x="123" y="1047"/>
                  </a:lnTo>
                  <a:lnTo>
                    <a:pt x="161" y="1049"/>
                  </a:lnTo>
                  <a:lnTo>
                    <a:pt x="195" y="1061"/>
                  </a:lnTo>
                  <a:lnTo>
                    <a:pt x="225" y="1079"/>
                  </a:lnTo>
                  <a:lnTo>
                    <a:pt x="249" y="1103"/>
                  </a:lnTo>
                  <a:lnTo>
                    <a:pt x="265" y="1135"/>
                  </a:lnTo>
                  <a:lnTo>
                    <a:pt x="273" y="1170"/>
                  </a:lnTo>
                  <a:lnTo>
                    <a:pt x="283" y="1200"/>
                  </a:lnTo>
                  <a:lnTo>
                    <a:pt x="303" y="1232"/>
                  </a:lnTo>
                  <a:lnTo>
                    <a:pt x="333" y="1262"/>
                  </a:lnTo>
                  <a:lnTo>
                    <a:pt x="372" y="1290"/>
                  </a:lnTo>
                  <a:lnTo>
                    <a:pt x="420" y="1316"/>
                  </a:lnTo>
                  <a:lnTo>
                    <a:pt x="476" y="1336"/>
                  </a:lnTo>
                  <a:lnTo>
                    <a:pt x="540" y="1352"/>
                  </a:lnTo>
                  <a:lnTo>
                    <a:pt x="608" y="1364"/>
                  </a:lnTo>
                  <a:lnTo>
                    <a:pt x="684" y="1366"/>
                  </a:lnTo>
                  <a:lnTo>
                    <a:pt x="757" y="1364"/>
                  </a:lnTo>
                  <a:lnTo>
                    <a:pt x="827" y="1352"/>
                  </a:lnTo>
                  <a:lnTo>
                    <a:pt x="893" y="1334"/>
                  </a:lnTo>
                  <a:lnTo>
                    <a:pt x="949" y="1312"/>
                  </a:lnTo>
                  <a:lnTo>
                    <a:pt x="999" y="1286"/>
                  </a:lnTo>
                  <a:lnTo>
                    <a:pt x="1039" y="1256"/>
                  </a:lnTo>
                  <a:lnTo>
                    <a:pt x="1069" y="1226"/>
                  </a:lnTo>
                  <a:lnTo>
                    <a:pt x="1087" y="1194"/>
                  </a:lnTo>
                  <a:lnTo>
                    <a:pt x="1093" y="1162"/>
                  </a:lnTo>
                  <a:lnTo>
                    <a:pt x="1093" y="1145"/>
                  </a:lnTo>
                  <a:lnTo>
                    <a:pt x="1085" y="1125"/>
                  </a:lnTo>
                  <a:lnTo>
                    <a:pt x="1075" y="1105"/>
                  </a:lnTo>
                  <a:lnTo>
                    <a:pt x="1057" y="1087"/>
                  </a:lnTo>
                  <a:lnTo>
                    <a:pt x="1033" y="1067"/>
                  </a:lnTo>
                  <a:lnTo>
                    <a:pt x="999" y="1047"/>
                  </a:lnTo>
                  <a:lnTo>
                    <a:pt x="959" y="1027"/>
                  </a:lnTo>
                  <a:lnTo>
                    <a:pt x="907" y="1009"/>
                  </a:lnTo>
                  <a:lnTo>
                    <a:pt x="847" y="991"/>
                  </a:lnTo>
                  <a:lnTo>
                    <a:pt x="775" y="975"/>
                  </a:lnTo>
                  <a:lnTo>
                    <a:pt x="690" y="959"/>
                  </a:lnTo>
                  <a:lnTo>
                    <a:pt x="688" y="959"/>
                  </a:lnTo>
                  <a:lnTo>
                    <a:pt x="684" y="959"/>
                  </a:lnTo>
                  <a:lnTo>
                    <a:pt x="678" y="957"/>
                  </a:lnTo>
                  <a:lnTo>
                    <a:pt x="672" y="957"/>
                  </a:lnTo>
                  <a:lnTo>
                    <a:pt x="668" y="955"/>
                  </a:lnTo>
                  <a:lnTo>
                    <a:pt x="662" y="955"/>
                  </a:lnTo>
                  <a:lnTo>
                    <a:pt x="662" y="955"/>
                  </a:lnTo>
                  <a:lnTo>
                    <a:pt x="628" y="949"/>
                  </a:lnTo>
                  <a:lnTo>
                    <a:pt x="590" y="943"/>
                  </a:lnTo>
                  <a:lnTo>
                    <a:pt x="548" y="935"/>
                  </a:lnTo>
                  <a:lnTo>
                    <a:pt x="504" y="927"/>
                  </a:lnTo>
                  <a:lnTo>
                    <a:pt x="456" y="915"/>
                  </a:lnTo>
                  <a:lnTo>
                    <a:pt x="408" y="903"/>
                  </a:lnTo>
                  <a:lnTo>
                    <a:pt x="361" y="887"/>
                  </a:lnTo>
                  <a:lnTo>
                    <a:pt x="311" y="869"/>
                  </a:lnTo>
                  <a:lnTo>
                    <a:pt x="263" y="847"/>
                  </a:lnTo>
                  <a:lnTo>
                    <a:pt x="215" y="822"/>
                  </a:lnTo>
                  <a:lnTo>
                    <a:pt x="171" y="794"/>
                  </a:lnTo>
                  <a:lnTo>
                    <a:pt x="131" y="762"/>
                  </a:lnTo>
                  <a:lnTo>
                    <a:pt x="95" y="728"/>
                  </a:lnTo>
                  <a:lnTo>
                    <a:pt x="63" y="686"/>
                  </a:lnTo>
                  <a:lnTo>
                    <a:pt x="37" y="642"/>
                  </a:lnTo>
                  <a:lnTo>
                    <a:pt x="17" y="592"/>
                  </a:lnTo>
                  <a:lnTo>
                    <a:pt x="4" y="539"/>
                  </a:lnTo>
                  <a:lnTo>
                    <a:pt x="0" y="479"/>
                  </a:lnTo>
                  <a:lnTo>
                    <a:pt x="5" y="413"/>
                  </a:lnTo>
                  <a:lnTo>
                    <a:pt x="23" y="351"/>
                  </a:lnTo>
                  <a:lnTo>
                    <a:pt x="53" y="291"/>
                  </a:lnTo>
                  <a:lnTo>
                    <a:pt x="91" y="236"/>
                  </a:lnTo>
                  <a:lnTo>
                    <a:pt x="141" y="186"/>
                  </a:lnTo>
                  <a:lnTo>
                    <a:pt x="199" y="140"/>
                  </a:lnTo>
                  <a:lnTo>
                    <a:pt x="263" y="100"/>
                  </a:lnTo>
                  <a:lnTo>
                    <a:pt x="337" y="66"/>
                  </a:lnTo>
                  <a:lnTo>
                    <a:pt x="414" y="38"/>
                  </a:lnTo>
                  <a:lnTo>
                    <a:pt x="500" y="18"/>
                  </a:lnTo>
                  <a:lnTo>
                    <a:pt x="590" y="4"/>
                  </a:lnTo>
                  <a:lnTo>
                    <a:pt x="68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46" name="Freeform 205">
              <a:extLst>
                <a:ext uri="{FF2B5EF4-FFF2-40B4-BE49-F238E27FC236}">
                  <a16:creationId xmlns:a16="http://schemas.microsoft.com/office/drawing/2014/main" id="{1AA4D758-82E9-458F-A003-54F17E6B9792}"/>
                </a:ext>
              </a:extLst>
            </p:cNvPr>
            <p:cNvSpPr>
              <a:spLocks/>
            </p:cNvSpPr>
            <p:nvPr/>
          </p:nvSpPr>
          <p:spPr bwMode="auto">
            <a:xfrm>
              <a:off x="7678738" y="2314575"/>
              <a:ext cx="1301750" cy="217488"/>
            </a:xfrm>
            <a:custGeom>
              <a:avLst/>
              <a:gdLst>
                <a:gd name="T0" fmla="*/ 137 w 1639"/>
                <a:gd name="T1" fmla="*/ 0 h 273"/>
                <a:gd name="T2" fmla="*/ 1503 w 1639"/>
                <a:gd name="T3" fmla="*/ 0 h 273"/>
                <a:gd name="T4" fmla="*/ 1539 w 1639"/>
                <a:gd name="T5" fmla="*/ 4 h 273"/>
                <a:gd name="T6" fmla="*/ 1571 w 1639"/>
                <a:gd name="T7" fmla="*/ 18 h 273"/>
                <a:gd name="T8" fmla="*/ 1599 w 1639"/>
                <a:gd name="T9" fmla="*/ 40 h 273"/>
                <a:gd name="T10" fmla="*/ 1621 w 1639"/>
                <a:gd name="T11" fmla="*/ 66 h 273"/>
                <a:gd name="T12" fmla="*/ 1635 w 1639"/>
                <a:gd name="T13" fmla="*/ 100 h 273"/>
                <a:gd name="T14" fmla="*/ 1639 w 1639"/>
                <a:gd name="T15" fmla="*/ 135 h 273"/>
                <a:gd name="T16" fmla="*/ 1635 w 1639"/>
                <a:gd name="T17" fmla="*/ 171 h 273"/>
                <a:gd name="T18" fmla="*/ 1621 w 1639"/>
                <a:gd name="T19" fmla="*/ 205 h 273"/>
                <a:gd name="T20" fmla="*/ 1599 w 1639"/>
                <a:gd name="T21" fmla="*/ 231 h 273"/>
                <a:gd name="T22" fmla="*/ 1571 w 1639"/>
                <a:gd name="T23" fmla="*/ 253 h 273"/>
                <a:gd name="T24" fmla="*/ 1539 w 1639"/>
                <a:gd name="T25" fmla="*/ 267 h 273"/>
                <a:gd name="T26" fmla="*/ 1503 w 1639"/>
                <a:gd name="T27" fmla="*/ 273 h 273"/>
                <a:gd name="T28" fmla="*/ 137 w 1639"/>
                <a:gd name="T29" fmla="*/ 273 h 273"/>
                <a:gd name="T30" fmla="*/ 99 w 1639"/>
                <a:gd name="T31" fmla="*/ 267 h 273"/>
                <a:gd name="T32" fmla="*/ 67 w 1639"/>
                <a:gd name="T33" fmla="*/ 253 h 273"/>
                <a:gd name="T34" fmla="*/ 39 w 1639"/>
                <a:gd name="T35" fmla="*/ 231 h 273"/>
                <a:gd name="T36" fmla="*/ 17 w 1639"/>
                <a:gd name="T37" fmla="*/ 205 h 273"/>
                <a:gd name="T38" fmla="*/ 5 w 1639"/>
                <a:gd name="T39" fmla="*/ 171 h 273"/>
                <a:gd name="T40" fmla="*/ 0 w 1639"/>
                <a:gd name="T41" fmla="*/ 135 h 273"/>
                <a:gd name="T42" fmla="*/ 5 w 1639"/>
                <a:gd name="T43" fmla="*/ 100 h 273"/>
                <a:gd name="T44" fmla="*/ 17 w 1639"/>
                <a:gd name="T45" fmla="*/ 66 h 273"/>
                <a:gd name="T46" fmla="*/ 39 w 1639"/>
                <a:gd name="T47" fmla="*/ 40 h 273"/>
                <a:gd name="T48" fmla="*/ 67 w 1639"/>
                <a:gd name="T49" fmla="*/ 18 h 273"/>
                <a:gd name="T50" fmla="*/ 99 w 1639"/>
                <a:gd name="T51" fmla="*/ 4 h 273"/>
                <a:gd name="T52" fmla="*/ 137 w 1639"/>
                <a:gd name="T53" fmla="*/ 0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39" h="273">
                  <a:moveTo>
                    <a:pt x="137" y="0"/>
                  </a:moveTo>
                  <a:lnTo>
                    <a:pt x="1503" y="0"/>
                  </a:lnTo>
                  <a:lnTo>
                    <a:pt x="1539" y="4"/>
                  </a:lnTo>
                  <a:lnTo>
                    <a:pt x="1571" y="18"/>
                  </a:lnTo>
                  <a:lnTo>
                    <a:pt x="1599" y="40"/>
                  </a:lnTo>
                  <a:lnTo>
                    <a:pt x="1621" y="66"/>
                  </a:lnTo>
                  <a:lnTo>
                    <a:pt x="1635" y="100"/>
                  </a:lnTo>
                  <a:lnTo>
                    <a:pt x="1639" y="135"/>
                  </a:lnTo>
                  <a:lnTo>
                    <a:pt x="1635" y="171"/>
                  </a:lnTo>
                  <a:lnTo>
                    <a:pt x="1621" y="205"/>
                  </a:lnTo>
                  <a:lnTo>
                    <a:pt x="1599" y="231"/>
                  </a:lnTo>
                  <a:lnTo>
                    <a:pt x="1571" y="253"/>
                  </a:lnTo>
                  <a:lnTo>
                    <a:pt x="1539" y="267"/>
                  </a:lnTo>
                  <a:lnTo>
                    <a:pt x="1503" y="273"/>
                  </a:lnTo>
                  <a:lnTo>
                    <a:pt x="137" y="273"/>
                  </a:lnTo>
                  <a:lnTo>
                    <a:pt x="99" y="267"/>
                  </a:lnTo>
                  <a:lnTo>
                    <a:pt x="67" y="253"/>
                  </a:lnTo>
                  <a:lnTo>
                    <a:pt x="39" y="231"/>
                  </a:lnTo>
                  <a:lnTo>
                    <a:pt x="17" y="205"/>
                  </a:lnTo>
                  <a:lnTo>
                    <a:pt x="5" y="171"/>
                  </a:lnTo>
                  <a:lnTo>
                    <a:pt x="0" y="135"/>
                  </a:lnTo>
                  <a:lnTo>
                    <a:pt x="5" y="100"/>
                  </a:lnTo>
                  <a:lnTo>
                    <a:pt x="17" y="66"/>
                  </a:lnTo>
                  <a:lnTo>
                    <a:pt x="39" y="40"/>
                  </a:lnTo>
                  <a:lnTo>
                    <a:pt x="67" y="18"/>
                  </a:lnTo>
                  <a:lnTo>
                    <a:pt x="99" y="4"/>
                  </a:lnTo>
                  <a:lnTo>
                    <a:pt x="13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47" name="Freeform 206">
              <a:extLst>
                <a:ext uri="{FF2B5EF4-FFF2-40B4-BE49-F238E27FC236}">
                  <a16:creationId xmlns:a16="http://schemas.microsoft.com/office/drawing/2014/main" id="{73062020-ECDE-4F88-B6BE-D8650ED5EF6B}"/>
                </a:ext>
              </a:extLst>
            </p:cNvPr>
            <p:cNvSpPr>
              <a:spLocks/>
            </p:cNvSpPr>
            <p:nvPr/>
          </p:nvSpPr>
          <p:spPr bwMode="auto">
            <a:xfrm>
              <a:off x="7678738" y="3182938"/>
              <a:ext cx="2603500" cy="215900"/>
            </a:xfrm>
            <a:custGeom>
              <a:avLst/>
              <a:gdLst>
                <a:gd name="T0" fmla="*/ 137 w 3279"/>
                <a:gd name="T1" fmla="*/ 0 h 273"/>
                <a:gd name="T2" fmla="*/ 3143 w 3279"/>
                <a:gd name="T3" fmla="*/ 0 h 273"/>
                <a:gd name="T4" fmla="*/ 3179 w 3279"/>
                <a:gd name="T5" fmla="*/ 4 h 273"/>
                <a:gd name="T6" fmla="*/ 3213 w 3279"/>
                <a:gd name="T7" fmla="*/ 18 h 273"/>
                <a:gd name="T8" fmla="*/ 3239 w 3279"/>
                <a:gd name="T9" fmla="*/ 40 h 273"/>
                <a:gd name="T10" fmla="*/ 3261 w 3279"/>
                <a:gd name="T11" fmla="*/ 68 h 273"/>
                <a:gd name="T12" fmla="*/ 3275 w 3279"/>
                <a:gd name="T13" fmla="*/ 100 h 273"/>
                <a:gd name="T14" fmla="*/ 3279 w 3279"/>
                <a:gd name="T15" fmla="*/ 136 h 273"/>
                <a:gd name="T16" fmla="*/ 3275 w 3279"/>
                <a:gd name="T17" fmla="*/ 172 h 273"/>
                <a:gd name="T18" fmla="*/ 3261 w 3279"/>
                <a:gd name="T19" fmla="*/ 206 h 273"/>
                <a:gd name="T20" fmla="*/ 3239 w 3279"/>
                <a:gd name="T21" fmla="*/ 233 h 273"/>
                <a:gd name="T22" fmla="*/ 3213 w 3279"/>
                <a:gd name="T23" fmla="*/ 253 h 273"/>
                <a:gd name="T24" fmla="*/ 3179 w 3279"/>
                <a:gd name="T25" fmla="*/ 267 h 273"/>
                <a:gd name="T26" fmla="*/ 3143 w 3279"/>
                <a:gd name="T27" fmla="*/ 273 h 273"/>
                <a:gd name="T28" fmla="*/ 137 w 3279"/>
                <a:gd name="T29" fmla="*/ 273 h 273"/>
                <a:gd name="T30" fmla="*/ 99 w 3279"/>
                <a:gd name="T31" fmla="*/ 267 h 273"/>
                <a:gd name="T32" fmla="*/ 67 w 3279"/>
                <a:gd name="T33" fmla="*/ 253 h 273"/>
                <a:gd name="T34" fmla="*/ 39 w 3279"/>
                <a:gd name="T35" fmla="*/ 233 h 273"/>
                <a:gd name="T36" fmla="*/ 17 w 3279"/>
                <a:gd name="T37" fmla="*/ 206 h 273"/>
                <a:gd name="T38" fmla="*/ 5 w 3279"/>
                <a:gd name="T39" fmla="*/ 172 h 273"/>
                <a:gd name="T40" fmla="*/ 0 w 3279"/>
                <a:gd name="T41" fmla="*/ 136 h 273"/>
                <a:gd name="T42" fmla="*/ 5 w 3279"/>
                <a:gd name="T43" fmla="*/ 100 h 273"/>
                <a:gd name="T44" fmla="*/ 17 w 3279"/>
                <a:gd name="T45" fmla="*/ 68 h 273"/>
                <a:gd name="T46" fmla="*/ 39 w 3279"/>
                <a:gd name="T47" fmla="*/ 40 h 273"/>
                <a:gd name="T48" fmla="*/ 67 w 3279"/>
                <a:gd name="T49" fmla="*/ 18 h 273"/>
                <a:gd name="T50" fmla="*/ 99 w 3279"/>
                <a:gd name="T51" fmla="*/ 4 h 273"/>
                <a:gd name="T52" fmla="*/ 137 w 3279"/>
                <a:gd name="T53" fmla="*/ 0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279" h="273">
                  <a:moveTo>
                    <a:pt x="137" y="0"/>
                  </a:moveTo>
                  <a:lnTo>
                    <a:pt x="3143" y="0"/>
                  </a:lnTo>
                  <a:lnTo>
                    <a:pt x="3179" y="4"/>
                  </a:lnTo>
                  <a:lnTo>
                    <a:pt x="3213" y="18"/>
                  </a:lnTo>
                  <a:lnTo>
                    <a:pt x="3239" y="40"/>
                  </a:lnTo>
                  <a:lnTo>
                    <a:pt x="3261" y="68"/>
                  </a:lnTo>
                  <a:lnTo>
                    <a:pt x="3275" y="100"/>
                  </a:lnTo>
                  <a:lnTo>
                    <a:pt x="3279" y="136"/>
                  </a:lnTo>
                  <a:lnTo>
                    <a:pt x="3275" y="172"/>
                  </a:lnTo>
                  <a:lnTo>
                    <a:pt x="3261" y="206"/>
                  </a:lnTo>
                  <a:lnTo>
                    <a:pt x="3239" y="233"/>
                  </a:lnTo>
                  <a:lnTo>
                    <a:pt x="3213" y="253"/>
                  </a:lnTo>
                  <a:lnTo>
                    <a:pt x="3179" y="267"/>
                  </a:lnTo>
                  <a:lnTo>
                    <a:pt x="3143" y="273"/>
                  </a:lnTo>
                  <a:lnTo>
                    <a:pt x="137" y="273"/>
                  </a:lnTo>
                  <a:lnTo>
                    <a:pt x="99" y="267"/>
                  </a:lnTo>
                  <a:lnTo>
                    <a:pt x="67" y="253"/>
                  </a:lnTo>
                  <a:lnTo>
                    <a:pt x="39" y="233"/>
                  </a:lnTo>
                  <a:lnTo>
                    <a:pt x="17" y="206"/>
                  </a:lnTo>
                  <a:lnTo>
                    <a:pt x="5" y="172"/>
                  </a:lnTo>
                  <a:lnTo>
                    <a:pt x="0" y="136"/>
                  </a:lnTo>
                  <a:lnTo>
                    <a:pt x="5" y="100"/>
                  </a:lnTo>
                  <a:lnTo>
                    <a:pt x="17" y="68"/>
                  </a:lnTo>
                  <a:lnTo>
                    <a:pt x="39" y="40"/>
                  </a:lnTo>
                  <a:lnTo>
                    <a:pt x="67" y="18"/>
                  </a:lnTo>
                  <a:lnTo>
                    <a:pt x="99" y="4"/>
                  </a:lnTo>
                  <a:lnTo>
                    <a:pt x="13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48" name="Freeform 207">
              <a:extLst>
                <a:ext uri="{FF2B5EF4-FFF2-40B4-BE49-F238E27FC236}">
                  <a16:creationId xmlns:a16="http://schemas.microsoft.com/office/drawing/2014/main" id="{2BFA391D-7EB2-45C1-81D4-A216677DCF3D}"/>
                </a:ext>
              </a:extLst>
            </p:cNvPr>
            <p:cNvSpPr>
              <a:spLocks/>
            </p:cNvSpPr>
            <p:nvPr/>
          </p:nvSpPr>
          <p:spPr bwMode="auto">
            <a:xfrm>
              <a:off x="7678738" y="4049713"/>
              <a:ext cx="1084263" cy="215900"/>
            </a:xfrm>
            <a:custGeom>
              <a:avLst/>
              <a:gdLst>
                <a:gd name="T0" fmla="*/ 137 w 1366"/>
                <a:gd name="T1" fmla="*/ 0 h 273"/>
                <a:gd name="T2" fmla="*/ 1230 w 1366"/>
                <a:gd name="T3" fmla="*/ 0 h 273"/>
                <a:gd name="T4" fmla="*/ 1266 w 1366"/>
                <a:gd name="T5" fmla="*/ 4 h 273"/>
                <a:gd name="T6" fmla="*/ 1298 w 1366"/>
                <a:gd name="T7" fmla="*/ 17 h 273"/>
                <a:gd name="T8" fmla="*/ 1326 w 1366"/>
                <a:gd name="T9" fmla="*/ 39 h 273"/>
                <a:gd name="T10" fmla="*/ 1348 w 1366"/>
                <a:gd name="T11" fmla="*/ 67 h 273"/>
                <a:gd name="T12" fmla="*/ 1362 w 1366"/>
                <a:gd name="T13" fmla="*/ 99 h 273"/>
                <a:gd name="T14" fmla="*/ 1366 w 1366"/>
                <a:gd name="T15" fmla="*/ 135 h 273"/>
                <a:gd name="T16" fmla="*/ 1362 w 1366"/>
                <a:gd name="T17" fmla="*/ 173 h 273"/>
                <a:gd name="T18" fmla="*/ 1348 w 1366"/>
                <a:gd name="T19" fmla="*/ 205 h 273"/>
                <a:gd name="T20" fmla="*/ 1326 w 1366"/>
                <a:gd name="T21" fmla="*/ 233 h 273"/>
                <a:gd name="T22" fmla="*/ 1298 w 1366"/>
                <a:gd name="T23" fmla="*/ 253 h 273"/>
                <a:gd name="T24" fmla="*/ 1266 w 1366"/>
                <a:gd name="T25" fmla="*/ 267 h 273"/>
                <a:gd name="T26" fmla="*/ 1230 w 1366"/>
                <a:gd name="T27" fmla="*/ 273 h 273"/>
                <a:gd name="T28" fmla="*/ 137 w 1366"/>
                <a:gd name="T29" fmla="*/ 273 h 273"/>
                <a:gd name="T30" fmla="*/ 99 w 1366"/>
                <a:gd name="T31" fmla="*/ 267 h 273"/>
                <a:gd name="T32" fmla="*/ 67 w 1366"/>
                <a:gd name="T33" fmla="*/ 253 h 273"/>
                <a:gd name="T34" fmla="*/ 39 w 1366"/>
                <a:gd name="T35" fmla="*/ 233 h 273"/>
                <a:gd name="T36" fmla="*/ 17 w 1366"/>
                <a:gd name="T37" fmla="*/ 205 h 273"/>
                <a:gd name="T38" fmla="*/ 5 w 1366"/>
                <a:gd name="T39" fmla="*/ 173 h 273"/>
                <a:gd name="T40" fmla="*/ 0 w 1366"/>
                <a:gd name="T41" fmla="*/ 135 h 273"/>
                <a:gd name="T42" fmla="*/ 5 w 1366"/>
                <a:gd name="T43" fmla="*/ 99 h 273"/>
                <a:gd name="T44" fmla="*/ 17 w 1366"/>
                <a:gd name="T45" fmla="*/ 67 h 273"/>
                <a:gd name="T46" fmla="*/ 39 w 1366"/>
                <a:gd name="T47" fmla="*/ 39 h 273"/>
                <a:gd name="T48" fmla="*/ 67 w 1366"/>
                <a:gd name="T49" fmla="*/ 17 h 273"/>
                <a:gd name="T50" fmla="*/ 99 w 1366"/>
                <a:gd name="T51" fmla="*/ 4 h 273"/>
                <a:gd name="T52" fmla="*/ 137 w 1366"/>
                <a:gd name="T53" fmla="*/ 0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66" h="273">
                  <a:moveTo>
                    <a:pt x="137" y="0"/>
                  </a:moveTo>
                  <a:lnTo>
                    <a:pt x="1230" y="0"/>
                  </a:lnTo>
                  <a:lnTo>
                    <a:pt x="1266" y="4"/>
                  </a:lnTo>
                  <a:lnTo>
                    <a:pt x="1298" y="17"/>
                  </a:lnTo>
                  <a:lnTo>
                    <a:pt x="1326" y="39"/>
                  </a:lnTo>
                  <a:lnTo>
                    <a:pt x="1348" y="67"/>
                  </a:lnTo>
                  <a:lnTo>
                    <a:pt x="1362" y="99"/>
                  </a:lnTo>
                  <a:lnTo>
                    <a:pt x="1366" y="135"/>
                  </a:lnTo>
                  <a:lnTo>
                    <a:pt x="1362" y="173"/>
                  </a:lnTo>
                  <a:lnTo>
                    <a:pt x="1348" y="205"/>
                  </a:lnTo>
                  <a:lnTo>
                    <a:pt x="1326" y="233"/>
                  </a:lnTo>
                  <a:lnTo>
                    <a:pt x="1298" y="253"/>
                  </a:lnTo>
                  <a:lnTo>
                    <a:pt x="1266" y="267"/>
                  </a:lnTo>
                  <a:lnTo>
                    <a:pt x="1230" y="273"/>
                  </a:lnTo>
                  <a:lnTo>
                    <a:pt x="137" y="273"/>
                  </a:lnTo>
                  <a:lnTo>
                    <a:pt x="99" y="267"/>
                  </a:lnTo>
                  <a:lnTo>
                    <a:pt x="67" y="253"/>
                  </a:lnTo>
                  <a:lnTo>
                    <a:pt x="39" y="233"/>
                  </a:lnTo>
                  <a:lnTo>
                    <a:pt x="17" y="205"/>
                  </a:lnTo>
                  <a:lnTo>
                    <a:pt x="5" y="173"/>
                  </a:lnTo>
                  <a:lnTo>
                    <a:pt x="0" y="135"/>
                  </a:lnTo>
                  <a:lnTo>
                    <a:pt x="5" y="99"/>
                  </a:lnTo>
                  <a:lnTo>
                    <a:pt x="17" y="67"/>
                  </a:lnTo>
                  <a:lnTo>
                    <a:pt x="39" y="39"/>
                  </a:lnTo>
                  <a:lnTo>
                    <a:pt x="67" y="17"/>
                  </a:lnTo>
                  <a:lnTo>
                    <a:pt x="99" y="4"/>
                  </a:lnTo>
                  <a:lnTo>
                    <a:pt x="13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49" name="Freeform 208">
              <a:extLst>
                <a:ext uri="{FF2B5EF4-FFF2-40B4-BE49-F238E27FC236}">
                  <a16:creationId xmlns:a16="http://schemas.microsoft.com/office/drawing/2014/main" id="{2ACBB70A-9F1A-4437-9A54-19796E76B375}"/>
                </a:ext>
              </a:extLst>
            </p:cNvPr>
            <p:cNvSpPr>
              <a:spLocks/>
            </p:cNvSpPr>
            <p:nvPr/>
          </p:nvSpPr>
          <p:spPr bwMode="auto">
            <a:xfrm>
              <a:off x="9848851" y="796925"/>
              <a:ext cx="215900" cy="1735138"/>
            </a:xfrm>
            <a:custGeom>
              <a:avLst/>
              <a:gdLst>
                <a:gd name="T0" fmla="*/ 138 w 273"/>
                <a:gd name="T1" fmla="*/ 0 h 2187"/>
                <a:gd name="T2" fmla="*/ 174 w 273"/>
                <a:gd name="T3" fmla="*/ 6 h 2187"/>
                <a:gd name="T4" fmla="*/ 205 w 273"/>
                <a:gd name="T5" fmla="*/ 20 h 2187"/>
                <a:gd name="T6" fmla="*/ 233 w 273"/>
                <a:gd name="T7" fmla="*/ 40 h 2187"/>
                <a:gd name="T8" fmla="*/ 255 w 273"/>
                <a:gd name="T9" fmla="*/ 68 h 2187"/>
                <a:gd name="T10" fmla="*/ 269 w 273"/>
                <a:gd name="T11" fmla="*/ 102 h 2187"/>
                <a:gd name="T12" fmla="*/ 273 w 273"/>
                <a:gd name="T13" fmla="*/ 138 h 2187"/>
                <a:gd name="T14" fmla="*/ 273 w 273"/>
                <a:gd name="T15" fmla="*/ 2049 h 2187"/>
                <a:gd name="T16" fmla="*/ 269 w 273"/>
                <a:gd name="T17" fmla="*/ 2085 h 2187"/>
                <a:gd name="T18" fmla="*/ 255 w 273"/>
                <a:gd name="T19" fmla="*/ 2119 h 2187"/>
                <a:gd name="T20" fmla="*/ 233 w 273"/>
                <a:gd name="T21" fmla="*/ 2145 h 2187"/>
                <a:gd name="T22" fmla="*/ 205 w 273"/>
                <a:gd name="T23" fmla="*/ 2167 h 2187"/>
                <a:gd name="T24" fmla="*/ 174 w 273"/>
                <a:gd name="T25" fmla="*/ 2181 h 2187"/>
                <a:gd name="T26" fmla="*/ 138 w 273"/>
                <a:gd name="T27" fmla="*/ 2187 h 2187"/>
                <a:gd name="T28" fmla="*/ 102 w 273"/>
                <a:gd name="T29" fmla="*/ 2181 h 2187"/>
                <a:gd name="T30" fmla="*/ 68 w 273"/>
                <a:gd name="T31" fmla="*/ 2167 h 2187"/>
                <a:gd name="T32" fmla="*/ 40 w 273"/>
                <a:gd name="T33" fmla="*/ 2145 h 2187"/>
                <a:gd name="T34" fmla="*/ 20 w 273"/>
                <a:gd name="T35" fmla="*/ 2119 h 2187"/>
                <a:gd name="T36" fmla="*/ 6 w 273"/>
                <a:gd name="T37" fmla="*/ 2085 h 2187"/>
                <a:gd name="T38" fmla="*/ 0 w 273"/>
                <a:gd name="T39" fmla="*/ 2049 h 2187"/>
                <a:gd name="T40" fmla="*/ 0 w 273"/>
                <a:gd name="T41" fmla="*/ 138 h 2187"/>
                <a:gd name="T42" fmla="*/ 6 w 273"/>
                <a:gd name="T43" fmla="*/ 102 h 2187"/>
                <a:gd name="T44" fmla="*/ 20 w 273"/>
                <a:gd name="T45" fmla="*/ 68 h 2187"/>
                <a:gd name="T46" fmla="*/ 40 w 273"/>
                <a:gd name="T47" fmla="*/ 40 h 2187"/>
                <a:gd name="T48" fmla="*/ 68 w 273"/>
                <a:gd name="T49" fmla="*/ 20 h 2187"/>
                <a:gd name="T50" fmla="*/ 102 w 273"/>
                <a:gd name="T51" fmla="*/ 6 h 2187"/>
                <a:gd name="T52" fmla="*/ 138 w 273"/>
                <a:gd name="T53" fmla="*/ 0 h 2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3" h="2187">
                  <a:moveTo>
                    <a:pt x="138" y="0"/>
                  </a:moveTo>
                  <a:lnTo>
                    <a:pt x="174" y="6"/>
                  </a:lnTo>
                  <a:lnTo>
                    <a:pt x="205" y="20"/>
                  </a:lnTo>
                  <a:lnTo>
                    <a:pt x="233" y="40"/>
                  </a:lnTo>
                  <a:lnTo>
                    <a:pt x="255" y="68"/>
                  </a:lnTo>
                  <a:lnTo>
                    <a:pt x="269" y="102"/>
                  </a:lnTo>
                  <a:lnTo>
                    <a:pt x="273" y="138"/>
                  </a:lnTo>
                  <a:lnTo>
                    <a:pt x="273" y="2049"/>
                  </a:lnTo>
                  <a:lnTo>
                    <a:pt x="269" y="2085"/>
                  </a:lnTo>
                  <a:lnTo>
                    <a:pt x="255" y="2119"/>
                  </a:lnTo>
                  <a:lnTo>
                    <a:pt x="233" y="2145"/>
                  </a:lnTo>
                  <a:lnTo>
                    <a:pt x="205" y="2167"/>
                  </a:lnTo>
                  <a:lnTo>
                    <a:pt x="174" y="2181"/>
                  </a:lnTo>
                  <a:lnTo>
                    <a:pt x="138" y="2187"/>
                  </a:lnTo>
                  <a:lnTo>
                    <a:pt x="102" y="2181"/>
                  </a:lnTo>
                  <a:lnTo>
                    <a:pt x="68" y="2167"/>
                  </a:lnTo>
                  <a:lnTo>
                    <a:pt x="40" y="2145"/>
                  </a:lnTo>
                  <a:lnTo>
                    <a:pt x="20" y="2119"/>
                  </a:lnTo>
                  <a:lnTo>
                    <a:pt x="6" y="2085"/>
                  </a:lnTo>
                  <a:lnTo>
                    <a:pt x="0" y="2049"/>
                  </a:lnTo>
                  <a:lnTo>
                    <a:pt x="0" y="138"/>
                  </a:lnTo>
                  <a:lnTo>
                    <a:pt x="6" y="102"/>
                  </a:lnTo>
                  <a:lnTo>
                    <a:pt x="20" y="68"/>
                  </a:lnTo>
                  <a:lnTo>
                    <a:pt x="40" y="40"/>
                  </a:lnTo>
                  <a:lnTo>
                    <a:pt x="68" y="20"/>
                  </a:lnTo>
                  <a:lnTo>
                    <a:pt x="102" y="6"/>
                  </a:lnTo>
                  <a:lnTo>
                    <a:pt x="13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50" name="Group 49">
            <a:extLst>
              <a:ext uri="{FF2B5EF4-FFF2-40B4-BE49-F238E27FC236}">
                <a16:creationId xmlns:a16="http://schemas.microsoft.com/office/drawing/2014/main" id="{320647EC-9493-4F25-A383-5D3B82071B70}"/>
              </a:ext>
            </a:extLst>
          </p:cNvPr>
          <p:cNvGrpSpPr/>
          <p:nvPr/>
        </p:nvGrpSpPr>
        <p:grpSpPr>
          <a:xfrm>
            <a:off x="7773662" y="1140774"/>
            <a:ext cx="678102" cy="622038"/>
            <a:chOff x="7388226" y="71438"/>
            <a:chExt cx="5207000" cy="5197476"/>
          </a:xfrm>
          <a:solidFill>
            <a:schemeClr val="accent3"/>
          </a:solidFill>
        </p:grpSpPr>
        <p:sp>
          <p:nvSpPr>
            <p:cNvPr id="51" name="Freeform 213">
              <a:extLst>
                <a:ext uri="{FF2B5EF4-FFF2-40B4-BE49-F238E27FC236}">
                  <a16:creationId xmlns:a16="http://schemas.microsoft.com/office/drawing/2014/main" id="{894878A0-D239-4F85-884F-D5A63FF14E21}"/>
                </a:ext>
              </a:extLst>
            </p:cNvPr>
            <p:cNvSpPr>
              <a:spLocks noEditPoints="1"/>
            </p:cNvSpPr>
            <p:nvPr/>
          </p:nvSpPr>
          <p:spPr bwMode="auto">
            <a:xfrm>
              <a:off x="7388226" y="2673351"/>
              <a:ext cx="1301750" cy="2168525"/>
            </a:xfrm>
            <a:custGeom>
              <a:avLst/>
              <a:gdLst>
                <a:gd name="T0" fmla="*/ 273 w 1640"/>
                <a:gd name="T1" fmla="*/ 2458 h 2731"/>
                <a:gd name="T2" fmla="*/ 874 w 1640"/>
                <a:gd name="T3" fmla="*/ 2404 h 2731"/>
                <a:gd name="T4" fmla="*/ 915 w 1640"/>
                <a:gd name="T5" fmla="*/ 2268 h 2731"/>
                <a:gd name="T6" fmla="*/ 967 w 1640"/>
                <a:gd name="T7" fmla="*/ 2097 h 2731"/>
                <a:gd name="T8" fmla="*/ 1025 w 1640"/>
                <a:gd name="T9" fmla="*/ 1900 h 2731"/>
                <a:gd name="T10" fmla="*/ 1087 w 1640"/>
                <a:gd name="T11" fmla="*/ 1684 h 2731"/>
                <a:gd name="T12" fmla="*/ 1149 w 1640"/>
                <a:gd name="T13" fmla="*/ 1457 h 2731"/>
                <a:gd name="T14" fmla="*/ 1209 w 1640"/>
                <a:gd name="T15" fmla="*/ 1224 h 2731"/>
                <a:gd name="T16" fmla="*/ 1265 w 1640"/>
                <a:gd name="T17" fmla="*/ 993 h 2731"/>
                <a:gd name="T18" fmla="*/ 1310 w 1640"/>
                <a:gd name="T19" fmla="*/ 773 h 2731"/>
                <a:gd name="T20" fmla="*/ 1346 w 1640"/>
                <a:gd name="T21" fmla="*/ 570 h 2731"/>
                <a:gd name="T22" fmla="*/ 1304 w 1640"/>
                <a:gd name="T23" fmla="*/ 454 h 2731"/>
                <a:gd name="T24" fmla="*/ 1157 w 1640"/>
                <a:gd name="T25" fmla="*/ 411 h 2731"/>
                <a:gd name="T26" fmla="*/ 969 w 1640"/>
                <a:gd name="T27" fmla="*/ 371 h 2731"/>
                <a:gd name="T28" fmla="*/ 750 w 1640"/>
                <a:gd name="T29" fmla="*/ 335 h 2731"/>
                <a:gd name="T30" fmla="*/ 515 w 1640"/>
                <a:gd name="T31" fmla="*/ 305 h 2731"/>
                <a:gd name="T32" fmla="*/ 273 w 1640"/>
                <a:gd name="T33" fmla="*/ 283 h 2731"/>
                <a:gd name="T34" fmla="*/ 197 w 1640"/>
                <a:gd name="T35" fmla="*/ 4 h 2731"/>
                <a:gd name="T36" fmla="*/ 333 w 1640"/>
                <a:gd name="T37" fmla="*/ 14 h 2731"/>
                <a:gd name="T38" fmla="*/ 503 w 1640"/>
                <a:gd name="T39" fmla="*/ 28 h 2731"/>
                <a:gd name="T40" fmla="*/ 690 w 1640"/>
                <a:gd name="T41" fmla="*/ 50 h 2731"/>
                <a:gd name="T42" fmla="*/ 890 w 1640"/>
                <a:gd name="T43" fmla="*/ 78 h 2731"/>
                <a:gd name="T44" fmla="*/ 1085 w 1640"/>
                <a:gd name="T45" fmla="*/ 114 h 2731"/>
                <a:gd name="T46" fmla="*/ 1269 w 1640"/>
                <a:gd name="T47" fmla="*/ 157 h 2731"/>
                <a:gd name="T48" fmla="*/ 1428 w 1640"/>
                <a:gd name="T49" fmla="*/ 211 h 2731"/>
                <a:gd name="T50" fmla="*/ 1552 w 1640"/>
                <a:gd name="T51" fmla="*/ 275 h 2731"/>
                <a:gd name="T52" fmla="*/ 1618 w 1640"/>
                <a:gd name="T53" fmla="*/ 333 h 2731"/>
                <a:gd name="T54" fmla="*/ 1640 w 1640"/>
                <a:gd name="T55" fmla="*/ 391 h 2731"/>
                <a:gd name="T56" fmla="*/ 1632 w 1640"/>
                <a:gd name="T57" fmla="*/ 502 h 2731"/>
                <a:gd name="T58" fmla="*/ 1606 w 1640"/>
                <a:gd name="T59" fmla="*/ 682 h 2731"/>
                <a:gd name="T60" fmla="*/ 1568 w 1640"/>
                <a:gd name="T61" fmla="*/ 877 h 2731"/>
                <a:gd name="T62" fmla="*/ 1524 w 1640"/>
                <a:gd name="T63" fmla="*/ 1084 h 2731"/>
                <a:gd name="T64" fmla="*/ 1472 w 1640"/>
                <a:gd name="T65" fmla="*/ 1298 h 2731"/>
                <a:gd name="T66" fmla="*/ 1418 w 1640"/>
                <a:gd name="T67" fmla="*/ 1511 h 2731"/>
                <a:gd name="T68" fmla="*/ 1362 w 1640"/>
                <a:gd name="T69" fmla="*/ 1722 h 2731"/>
                <a:gd name="T70" fmla="*/ 1304 w 1640"/>
                <a:gd name="T71" fmla="*/ 1922 h 2731"/>
                <a:gd name="T72" fmla="*/ 1251 w 1640"/>
                <a:gd name="T73" fmla="*/ 2107 h 2731"/>
                <a:gd name="T74" fmla="*/ 1201 w 1640"/>
                <a:gd name="T75" fmla="*/ 2272 h 2731"/>
                <a:gd name="T76" fmla="*/ 1157 w 1640"/>
                <a:gd name="T77" fmla="*/ 2414 h 2731"/>
                <a:gd name="T78" fmla="*/ 1123 w 1640"/>
                <a:gd name="T79" fmla="*/ 2526 h 2731"/>
                <a:gd name="T80" fmla="*/ 1097 w 1640"/>
                <a:gd name="T81" fmla="*/ 2601 h 2731"/>
                <a:gd name="T82" fmla="*/ 1087 w 1640"/>
                <a:gd name="T83" fmla="*/ 2637 h 2731"/>
                <a:gd name="T84" fmla="*/ 1049 w 1640"/>
                <a:gd name="T85" fmla="*/ 2695 h 2731"/>
                <a:gd name="T86" fmla="*/ 991 w 1640"/>
                <a:gd name="T87" fmla="*/ 2727 h 2731"/>
                <a:gd name="T88" fmla="*/ 138 w 1640"/>
                <a:gd name="T89" fmla="*/ 2731 h 2731"/>
                <a:gd name="T90" fmla="*/ 68 w 1640"/>
                <a:gd name="T91" fmla="*/ 2713 h 2731"/>
                <a:gd name="T92" fmla="*/ 18 w 1640"/>
                <a:gd name="T93" fmla="*/ 2663 h 2731"/>
                <a:gd name="T94" fmla="*/ 0 w 1640"/>
                <a:gd name="T95" fmla="*/ 2595 h 2731"/>
                <a:gd name="T96" fmla="*/ 6 w 1640"/>
                <a:gd name="T97" fmla="*/ 100 h 2731"/>
                <a:gd name="T98" fmla="*/ 44 w 1640"/>
                <a:gd name="T99" fmla="*/ 38 h 2731"/>
                <a:gd name="T100" fmla="*/ 108 w 1640"/>
                <a:gd name="T101" fmla="*/ 4 h 2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640" h="2731">
                  <a:moveTo>
                    <a:pt x="273" y="283"/>
                  </a:moveTo>
                  <a:lnTo>
                    <a:pt x="273" y="2458"/>
                  </a:lnTo>
                  <a:lnTo>
                    <a:pt x="858" y="2458"/>
                  </a:lnTo>
                  <a:lnTo>
                    <a:pt x="874" y="2404"/>
                  </a:lnTo>
                  <a:lnTo>
                    <a:pt x="894" y="2340"/>
                  </a:lnTo>
                  <a:lnTo>
                    <a:pt x="915" y="2268"/>
                  </a:lnTo>
                  <a:lnTo>
                    <a:pt x="941" y="2187"/>
                  </a:lnTo>
                  <a:lnTo>
                    <a:pt x="967" y="2097"/>
                  </a:lnTo>
                  <a:lnTo>
                    <a:pt x="997" y="2001"/>
                  </a:lnTo>
                  <a:lnTo>
                    <a:pt x="1025" y="1900"/>
                  </a:lnTo>
                  <a:lnTo>
                    <a:pt x="1057" y="1794"/>
                  </a:lnTo>
                  <a:lnTo>
                    <a:pt x="1087" y="1684"/>
                  </a:lnTo>
                  <a:lnTo>
                    <a:pt x="1119" y="1571"/>
                  </a:lnTo>
                  <a:lnTo>
                    <a:pt x="1149" y="1457"/>
                  </a:lnTo>
                  <a:lnTo>
                    <a:pt x="1181" y="1340"/>
                  </a:lnTo>
                  <a:lnTo>
                    <a:pt x="1209" y="1224"/>
                  </a:lnTo>
                  <a:lnTo>
                    <a:pt x="1237" y="1108"/>
                  </a:lnTo>
                  <a:lnTo>
                    <a:pt x="1265" y="993"/>
                  </a:lnTo>
                  <a:lnTo>
                    <a:pt x="1288" y="881"/>
                  </a:lnTo>
                  <a:lnTo>
                    <a:pt x="1310" y="773"/>
                  </a:lnTo>
                  <a:lnTo>
                    <a:pt x="1330" y="668"/>
                  </a:lnTo>
                  <a:lnTo>
                    <a:pt x="1346" y="570"/>
                  </a:lnTo>
                  <a:lnTo>
                    <a:pt x="1358" y="476"/>
                  </a:lnTo>
                  <a:lnTo>
                    <a:pt x="1304" y="454"/>
                  </a:lnTo>
                  <a:lnTo>
                    <a:pt x="1237" y="433"/>
                  </a:lnTo>
                  <a:lnTo>
                    <a:pt x="1157" y="411"/>
                  </a:lnTo>
                  <a:lnTo>
                    <a:pt x="1067" y="391"/>
                  </a:lnTo>
                  <a:lnTo>
                    <a:pt x="969" y="371"/>
                  </a:lnTo>
                  <a:lnTo>
                    <a:pt x="862" y="353"/>
                  </a:lnTo>
                  <a:lnTo>
                    <a:pt x="750" y="335"/>
                  </a:lnTo>
                  <a:lnTo>
                    <a:pt x="634" y="319"/>
                  </a:lnTo>
                  <a:lnTo>
                    <a:pt x="515" y="305"/>
                  </a:lnTo>
                  <a:lnTo>
                    <a:pt x="393" y="293"/>
                  </a:lnTo>
                  <a:lnTo>
                    <a:pt x="273" y="283"/>
                  </a:lnTo>
                  <a:close/>
                  <a:moveTo>
                    <a:pt x="146" y="0"/>
                  </a:moveTo>
                  <a:lnTo>
                    <a:pt x="197" y="4"/>
                  </a:lnTo>
                  <a:lnTo>
                    <a:pt x="261" y="8"/>
                  </a:lnTo>
                  <a:lnTo>
                    <a:pt x="333" y="14"/>
                  </a:lnTo>
                  <a:lnTo>
                    <a:pt x="415" y="20"/>
                  </a:lnTo>
                  <a:lnTo>
                    <a:pt x="503" y="28"/>
                  </a:lnTo>
                  <a:lnTo>
                    <a:pt x="594" y="38"/>
                  </a:lnTo>
                  <a:lnTo>
                    <a:pt x="690" y="50"/>
                  </a:lnTo>
                  <a:lnTo>
                    <a:pt x="790" y="64"/>
                  </a:lnTo>
                  <a:lnTo>
                    <a:pt x="890" y="78"/>
                  </a:lnTo>
                  <a:lnTo>
                    <a:pt x="987" y="96"/>
                  </a:lnTo>
                  <a:lnTo>
                    <a:pt x="1085" y="114"/>
                  </a:lnTo>
                  <a:lnTo>
                    <a:pt x="1179" y="136"/>
                  </a:lnTo>
                  <a:lnTo>
                    <a:pt x="1269" y="157"/>
                  </a:lnTo>
                  <a:lnTo>
                    <a:pt x="1352" y="183"/>
                  </a:lnTo>
                  <a:lnTo>
                    <a:pt x="1428" y="211"/>
                  </a:lnTo>
                  <a:lnTo>
                    <a:pt x="1496" y="241"/>
                  </a:lnTo>
                  <a:lnTo>
                    <a:pt x="1552" y="275"/>
                  </a:lnTo>
                  <a:lnTo>
                    <a:pt x="1598" y="311"/>
                  </a:lnTo>
                  <a:lnTo>
                    <a:pt x="1618" y="333"/>
                  </a:lnTo>
                  <a:lnTo>
                    <a:pt x="1632" y="361"/>
                  </a:lnTo>
                  <a:lnTo>
                    <a:pt x="1640" y="391"/>
                  </a:lnTo>
                  <a:lnTo>
                    <a:pt x="1640" y="421"/>
                  </a:lnTo>
                  <a:lnTo>
                    <a:pt x="1632" y="502"/>
                  </a:lnTo>
                  <a:lnTo>
                    <a:pt x="1620" y="590"/>
                  </a:lnTo>
                  <a:lnTo>
                    <a:pt x="1606" y="682"/>
                  </a:lnTo>
                  <a:lnTo>
                    <a:pt x="1588" y="777"/>
                  </a:lnTo>
                  <a:lnTo>
                    <a:pt x="1568" y="877"/>
                  </a:lnTo>
                  <a:lnTo>
                    <a:pt x="1548" y="981"/>
                  </a:lnTo>
                  <a:lnTo>
                    <a:pt x="1524" y="1084"/>
                  </a:lnTo>
                  <a:lnTo>
                    <a:pt x="1498" y="1190"/>
                  </a:lnTo>
                  <a:lnTo>
                    <a:pt x="1472" y="1298"/>
                  </a:lnTo>
                  <a:lnTo>
                    <a:pt x="1446" y="1405"/>
                  </a:lnTo>
                  <a:lnTo>
                    <a:pt x="1418" y="1511"/>
                  </a:lnTo>
                  <a:lnTo>
                    <a:pt x="1390" y="1617"/>
                  </a:lnTo>
                  <a:lnTo>
                    <a:pt x="1362" y="1722"/>
                  </a:lnTo>
                  <a:lnTo>
                    <a:pt x="1332" y="1824"/>
                  </a:lnTo>
                  <a:lnTo>
                    <a:pt x="1304" y="1922"/>
                  </a:lnTo>
                  <a:lnTo>
                    <a:pt x="1277" y="2017"/>
                  </a:lnTo>
                  <a:lnTo>
                    <a:pt x="1251" y="2107"/>
                  </a:lnTo>
                  <a:lnTo>
                    <a:pt x="1225" y="2193"/>
                  </a:lnTo>
                  <a:lnTo>
                    <a:pt x="1201" y="2272"/>
                  </a:lnTo>
                  <a:lnTo>
                    <a:pt x="1179" y="2348"/>
                  </a:lnTo>
                  <a:lnTo>
                    <a:pt x="1157" y="2414"/>
                  </a:lnTo>
                  <a:lnTo>
                    <a:pt x="1139" y="2474"/>
                  </a:lnTo>
                  <a:lnTo>
                    <a:pt x="1123" y="2526"/>
                  </a:lnTo>
                  <a:lnTo>
                    <a:pt x="1109" y="2567"/>
                  </a:lnTo>
                  <a:lnTo>
                    <a:pt x="1097" y="2601"/>
                  </a:lnTo>
                  <a:lnTo>
                    <a:pt x="1091" y="2625"/>
                  </a:lnTo>
                  <a:lnTo>
                    <a:pt x="1087" y="2637"/>
                  </a:lnTo>
                  <a:lnTo>
                    <a:pt x="1071" y="2669"/>
                  </a:lnTo>
                  <a:lnTo>
                    <a:pt x="1049" y="2695"/>
                  </a:lnTo>
                  <a:lnTo>
                    <a:pt x="1023" y="2715"/>
                  </a:lnTo>
                  <a:lnTo>
                    <a:pt x="991" y="2727"/>
                  </a:lnTo>
                  <a:lnTo>
                    <a:pt x="957" y="2731"/>
                  </a:lnTo>
                  <a:lnTo>
                    <a:pt x="138" y="2731"/>
                  </a:lnTo>
                  <a:lnTo>
                    <a:pt x="100" y="2727"/>
                  </a:lnTo>
                  <a:lnTo>
                    <a:pt x="68" y="2713"/>
                  </a:lnTo>
                  <a:lnTo>
                    <a:pt x="40" y="2691"/>
                  </a:lnTo>
                  <a:lnTo>
                    <a:pt x="18" y="2663"/>
                  </a:lnTo>
                  <a:lnTo>
                    <a:pt x="4" y="2631"/>
                  </a:lnTo>
                  <a:lnTo>
                    <a:pt x="0" y="2595"/>
                  </a:lnTo>
                  <a:lnTo>
                    <a:pt x="0" y="136"/>
                  </a:lnTo>
                  <a:lnTo>
                    <a:pt x="6" y="100"/>
                  </a:lnTo>
                  <a:lnTo>
                    <a:pt x="20" y="66"/>
                  </a:lnTo>
                  <a:lnTo>
                    <a:pt x="44" y="38"/>
                  </a:lnTo>
                  <a:lnTo>
                    <a:pt x="74" y="16"/>
                  </a:lnTo>
                  <a:lnTo>
                    <a:pt x="108" y="4"/>
                  </a:lnTo>
                  <a:lnTo>
                    <a:pt x="14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52" name="Freeform 214">
              <a:extLst>
                <a:ext uri="{FF2B5EF4-FFF2-40B4-BE49-F238E27FC236}">
                  <a16:creationId xmlns:a16="http://schemas.microsoft.com/office/drawing/2014/main" id="{E5BCF6A1-636A-4444-BC6B-99924646C84B}"/>
                </a:ext>
              </a:extLst>
            </p:cNvPr>
            <p:cNvSpPr>
              <a:spLocks/>
            </p:cNvSpPr>
            <p:nvPr/>
          </p:nvSpPr>
          <p:spPr bwMode="auto">
            <a:xfrm>
              <a:off x="8148638" y="3857626"/>
              <a:ext cx="4446588" cy="1411288"/>
            </a:xfrm>
            <a:custGeom>
              <a:avLst/>
              <a:gdLst>
                <a:gd name="T0" fmla="*/ 4849 w 5603"/>
                <a:gd name="T1" fmla="*/ 2 h 1778"/>
                <a:gd name="T2" fmla="*/ 5033 w 5603"/>
                <a:gd name="T3" fmla="*/ 34 h 1778"/>
                <a:gd name="T4" fmla="*/ 5202 w 5603"/>
                <a:gd name="T5" fmla="*/ 102 h 1778"/>
                <a:gd name="T6" fmla="*/ 5354 w 5603"/>
                <a:gd name="T7" fmla="*/ 201 h 1778"/>
                <a:gd name="T8" fmla="*/ 5485 w 5603"/>
                <a:gd name="T9" fmla="*/ 335 h 1778"/>
                <a:gd name="T10" fmla="*/ 5589 w 5603"/>
                <a:gd name="T11" fmla="*/ 496 h 1778"/>
                <a:gd name="T12" fmla="*/ 5603 w 5603"/>
                <a:gd name="T13" fmla="*/ 568 h 1778"/>
                <a:gd name="T14" fmla="*/ 5577 w 5603"/>
                <a:gd name="T15" fmla="*/ 636 h 1778"/>
                <a:gd name="T16" fmla="*/ 5523 w 5603"/>
                <a:gd name="T17" fmla="*/ 682 h 1778"/>
                <a:gd name="T18" fmla="*/ 3882 w 5603"/>
                <a:gd name="T19" fmla="*/ 1421 h 1778"/>
                <a:gd name="T20" fmla="*/ 3634 w 5603"/>
                <a:gd name="T21" fmla="*/ 1519 h 1778"/>
                <a:gd name="T22" fmla="*/ 3423 w 5603"/>
                <a:gd name="T23" fmla="*/ 1601 h 1778"/>
                <a:gd name="T24" fmla="*/ 3239 w 5603"/>
                <a:gd name="T25" fmla="*/ 1666 h 1778"/>
                <a:gd name="T26" fmla="*/ 3082 w 5603"/>
                <a:gd name="T27" fmla="*/ 1716 h 1778"/>
                <a:gd name="T28" fmla="*/ 2942 w 5603"/>
                <a:gd name="T29" fmla="*/ 1750 h 1778"/>
                <a:gd name="T30" fmla="*/ 2819 w 5603"/>
                <a:gd name="T31" fmla="*/ 1772 h 1778"/>
                <a:gd name="T32" fmla="*/ 2705 w 5603"/>
                <a:gd name="T33" fmla="*/ 1778 h 1778"/>
                <a:gd name="T34" fmla="*/ 2553 w 5603"/>
                <a:gd name="T35" fmla="*/ 1766 h 1778"/>
                <a:gd name="T36" fmla="*/ 2402 w 5603"/>
                <a:gd name="T37" fmla="*/ 1732 h 1778"/>
                <a:gd name="T38" fmla="*/ 2232 w 5603"/>
                <a:gd name="T39" fmla="*/ 1676 h 1778"/>
                <a:gd name="T40" fmla="*/ 92 w 5603"/>
                <a:gd name="T41" fmla="*/ 961 h 1778"/>
                <a:gd name="T42" fmla="*/ 34 w 5603"/>
                <a:gd name="T43" fmla="*/ 921 h 1778"/>
                <a:gd name="T44" fmla="*/ 2 w 5603"/>
                <a:gd name="T45" fmla="*/ 859 h 1778"/>
                <a:gd name="T46" fmla="*/ 6 w 5603"/>
                <a:gd name="T47" fmla="*/ 787 h 1778"/>
                <a:gd name="T48" fmla="*/ 46 w 5603"/>
                <a:gd name="T49" fmla="*/ 728 h 1778"/>
                <a:gd name="T50" fmla="*/ 108 w 5603"/>
                <a:gd name="T51" fmla="*/ 698 h 1778"/>
                <a:gd name="T52" fmla="*/ 180 w 5603"/>
                <a:gd name="T53" fmla="*/ 702 h 1778"/>
                <a:gd name="T54" fmla="*/ 2286 w 5603"/>
                <a:gd name="T55" fmla="*/ 1405 h 1778"/>
                <a:gd name="T56" fmla="*/ 2390 w 5603"/>
                <a:gd name="T57" fmla="*/ 1443 h 1778"/>
                <a:gd name="T58" fmla="*/ 2484 w 5603"/>
                <a:gd name="T59" fmla="*/ 1473 h 1778"/>
                <a:gd name="T60" fmla="*/ 2571 w 5603"/>
                <a:gd name="T61" fmla="*/ 1493 h 1778"/>
                <a:gd name="T62" fmla="*/ 2657 w 5603"/>
                <a:gd name="T63" fmla="*/ 1503 h 1778"/>
                <a:gd name="T64" fmla="*/ 2749 w 5603"/>
                <a:gd name="T65" fmla="*/ 1503 h 1778"/>
                <a:gd name="T66" fmla="*/ 2851 w 5603"/>
                <a:gd name="T67" fmla="*/ 1491 h 1778"/>
                <a:gd name="T68" fmla="*/ 2964 w 5603"/>
                <a:gd name="T69" fmla="*/ 1465 h 1778"/>
                <a:gd name="T70" fmla="*/ 3098 w 5603"/>
                <a:gd name="T71" fmla="*/ 1427 h 1778"/>
                <a:gd name="T72" fmla="*/ 3253 w 5603"/>
                <a:gd name="T73" fmla="*/ 1373 h 1778"/>
                <a:gd name="T74" fmla="*/ 3437 w 5603"/>
                <a:gd name="T75" fmla="*/ 1304 h 1778"/>
                <a:gd name="T76" fmla="*/ 3654 w 5603"/>
                <a:gd name="T77" fmla="*/ 1218 h 1778"/>
                <a:gd name="T78" fmla="*/ 3910 w 5603"/>
                <a:gd name="T79" fmla="*/ 1114 h 1778"/>
                <a:gd name="T80" fmla="*/ 5212 w 5603"/>
                <a:gd name="T81" fmla="*/ 441 h 1778"/>
                <a:gd name="T82" fmla="*/ 5088 w 5603"/>
                <a:gd name="T83" fmla="*/ 351 h 1778"/>
                <a:gd name="T84" fmla="*/ 4945 w 5603"/>
                <a:gd name="T85" fmla="*/ 293 h 1778"/>
                <a:gd name="T86" fmla="*/ 4791 w 5603"/>
                <a:gd name="T87" fmla="*/ 273 h 1778"/>
                <a:gd name="T88" fmla="*/ 4634 w 5603"/>
                <a:gd name="T89" fmla="*/ 291 h 1778"/>
                <a:gd name="T90" fmla="*/ 3549 w 5603"/>
                <a:gd name="T91" fmla="*/ 558 h 1778"/>
                <a:gd name="T92" fmla="*/ 3483 w 5603"/>
                <a:gd name="T93" fmla="*/ 538 h 1778"/>
                <a:gd name="T94" fmla="*/ 3433 w 5603"/>
                <a:gd name="T95" fmla="*/ 488 h 1778"/>
                <a:gd name="T96" fmla="*/ 3415 w 5603"/>
                <a:gd name="T97" fmla="*/ 419 h 1778"/>
                <a:gd name="T98" fmla="*/ 3435 w 5603"/>
                <a:gd name="T99" fmla="*/ 351 h 1778"/>
                <a:gd name="T100" fmla="*/ 3485 w 5603"/>
                <a:gd name="T101" fmla="*/ 303 h 1778"/>
                <a:gd name="T102" fmla="*/ 4566 w 5603"/>
                <a:gd name="T103" fmla="*/ 28 h 1778"/>
                <a:gd name="T104" fmla="*/ 4755 w 5603"/>
                <a:gd name="T105" fmla="*/ 0 h 17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603" h="1778">
                  <a:moveTo>
                    <a:pt x="4755" y="0"/>
                  </a:moveTo>
                  <a:lnTo>
                    <a:pt x="4849" y="2"/>
                  </a:lnTo>
                  <a:lnTo>
                    <a:pt x="4943" y="12"/>
                  </a:lnTo>
                  <a:lnTo>
                    <a:pt x="5033" y="34"/>
                  </a:lnTo>
                  <a:lnTo>
                    <a:pt x="5118" y="62"/>
                  </a:lnTo>
                  <a:lnTo>
                    <a:pt x="5202" y="102"/>
                  </a:lnTo>
                  <a:lnTo>
                    <a:pt x="5280" y="148"/>
                  </a:lnTo>
                  <a:lnTo>
                    <a:pt x="5354" y="201"/>
                  </a:lnTo>
                  <a:lnTo>
                    <a:pt x="5424" y="265"/>
                  </a:lnTo>
                  <a:lnTo>
                    <a:pt x="5485" y="335"/>
                  </a:lnTo>
                  <a:lnTo>
                    <a:pt x="5541" y="413"/>
                  </a:lnTo>
                  <a:lnTo>
                    <a:pt x="5589" y="496"/>
                  </a:lnTo>
                  <a:lnTo>
                    <a:pt x="5599" y="530"/>
                  </a:lnTo>
                  <a:lnTo>
                    <a:pt x="5603" y="568"/>
                  </a:lnTo>
                  <a:lnTo>
                    <a:pt x="5595" y="604"/>
                  </a:lnTo>
                  <a:lnTo>
                    <a:pt x="5577" y="636"/>
                  </a:lnTo>
                  <a:lnTo>
                    <a:pt x="5553" y="662"/>
                  </a:lnTo>
                  <a:lnTo>
                    <a:pt x="5523" y="682"/>
                  </a:lnTo>
                  <a:lnTo>
                    <a:pt x="4019" y="1365"/>
                  </a:lnTo>
                  <a:lnTo>
                    <a:pt x="3882" y="1421"/>
                  </a:lnTo>
                  <a:lnTo>
                    <a:pt x="3754" y="1473"/>
                  </a:lnTo>
                  <a:lnTo>
                    <a:pt x="3634" y="1519"/>
                  </a:lnTo>
                  <a:lnTo>
                    <a:pt x="3525" y="1563"/>
                  </a:lnTo>
                  <a:lnTo>
                    <a:pt x="3423" y="1601"/>
                  </a:lnTo>
                  <a:lnTo>
                    <a:pt x="3327" y="1637"/>
                  </a:lnTo>
                  <a:lnTo>
                    <a:pt x="3239" y="1666"/>
                  </a:lnTo>
                  <a:lnTo>
                    <a:pt x="3158" y="1694"/>
                  </a:lnTo>
                  <a:lnTo>
                    <a:pt x="3082" y="1716"/>
                  </a:lnTo>
                  <a:lnTo>
                    <a:pt x="3010" y="1736"/>
                  </a:lnTo>
                  <a:lnTo>
                    <a:pt x="2942" y="1750"/>
                  </a:lnTo>
                  <a:lnTo>
                    <a:pt x="2878" y="1762"/>
                  </a:lnTo>
                  <a:lnTo>
                    <a:pt x="2819" y="1772"/>
                  </a:lnTo>
                  <a:lnTo>
                    <a:pt x="2761" y="1776"/>
                  </a:lnTo>
                  <a:lnTo>
                    <a:pt x="2705" y="1778"/>
                  </a:lnTo>
                  <a:lnTo>
                    <a:pt x="2629" y="1774"/>
                  </a:lnTo>
                  <a:lnTo>
                    <a:pt x="2553" y="1766"/>
                  </a:lnTo>
                  <a:lnTo>
                    <a:pt x="2480" y="1752"/>
                  </a:lnTo>
                  <a:lnTo>
                    <a:pt x="2402" y="1732"/>
                  </a:lnTo>
                  <a:lnTo>
                    <a:pt x="2320" y="1706"/>
                  </a:lnTo>
                  <a:lnTo>
                    <a:pt x="2232" y="1676"/>
                  </a:lnTo>
                  <a:lnTo>
                    <a:pt x="2139" y="1641"/>
                  </a:lnTo>
                  <a:lnTo>
                    <a:pt x="92" y="961"/>
                  </a:lnTo>
                  <a:lnTo>
                    <a:pt x="60" y="945"/>
                  </a:lnTo>
                  <a:lnTo>
                    <a:pt x="34" y="921"/>
                  </a:lnTo>
                  <a:lnTo>
                    <a:pt x="14" y="891"/>
                  </a:lnTo>
                  <a:lnTo>
                    <a:pt x="2" y="859"/>
                  </a:lnTo>
                  <a:lnTo>
                    <a:pt x="0" y="823"/>
                  </a:lnTo>
                  <a:lnTo>
                    <a:pt x="6" y="787"/>
                  </a:lnTo>
                  <a:lnTo>
                    <a:pt x="22" y="753"/>
                  </a:lnTo>
                  <a:lnTo>
                    <a:pt x="46" y="728"/>
                  </a:lnTo>
                  <a:lnTo>
                    <a:pt x="74" y="708"/>
                  </a:lnTo>
                  <a:lnTo>
                    <a:pt x="108" y="698"/>
                  </a:lnTo>
                  <a:lnTo>
                    <a:pt x="144" y="694"/>
                  </a:lnTo>
                  <a:lnTo>
                    <a:pt x="180" y="702"/>
                  </a:lnTo>
                  <a:lnTo>
                    <a:pt x="2228" y="1383"/>
                  </a:lnTo>
                  <a:lnTo>
                    <a:pt x="2286" y="1405"/>
                  </a:lnTo>
                  <a:lnTo>
                    <a:pt x="2340" y="1425"/>
                  </a:lnTo>
                  <a:lnTo>
                    <a:pt x="2390" y="1443"/>
                  </a:lnTo>
                  <a:lnTo>
                    <a:pt x="2438" y="1459"/>
                  </a:lnTo>
                  <a:lnTo>
                    <a:pt x="2484" y="1473"/>
                  </a:lnTo>
                  <a:lnTo>
                    <a:pt x="2527" y="1483"/>
                  </a:lnTo>
                  <a:lnTo>
                    <a:pt x="2571" y="1493"/>
                  </a:lnTo>
                  <a:lnTo>
                    <a:pt x="2613" y="1499"/>
                  </a:lnTo>
                  <a:lnTo>
                    <a:pt x="2657" y="1503"/>
                  </a:lnTo>
                  <a:lnTo>
                    <a:pt x="2703" y="1505"/>
                  </a:lnTo>
                  <a:lnTo>
                    <a:pt x="2749" y="1503"/>
                  </a:lnTo>
                  <a:lnTo>
                    <a:pt x="2799" y="1499"/>
                  </a:lnTo>
                  <a:lnTo>
                    <a:pt x="2851" y="1491"/>
                  </a:lnTo>
                  <a:lnTo>
                    <a:pt x="2904" y="1479"/>
                  </a:lnTo>
                  <a:lnTo>
                    <a:pt x="2964" y="1465"/>
                  </a:lnTo>
                  <a:lnTo>
                    <a:pt x="3028" y="1447"/>
                  </a:lnTo>
                  <a:lnTo>
                    <a:pt x="3098" y="1427"/>
                  </a:lnTo>
                  <a:lnTo>
                    <a:pt x="3172" y="1401"/>
                  </a:lnTo>
                  <a:lnTo>
                    <a:pt x="3253" y="1373"/>
                  </a:lnTo>
                  <a:lnTo>
                    <a:pt x="3341" y="1342"/>
                  </a:lnTo>
                  <a:lnTo>
                    <a:pt x="3437" y="1304"/>
                  </a:lnTo>
                  <a:lnTo>
                    <a:pt x="3543" y="1264"/>
                  </a:lnTo>
                  <a:lnTo>
                    <a:pt x="3654" y="1218"/>
                  </a:lnTo>
                  <a:lnTo>
                    <a:pt x="3778" y="1168"/>
                  </a:lnTo>
                  <a:lnTo>
                    <a:pt x="3910" y="1114"/>
                  </a:lnTo>
                  <a:lnTo>
                    <a:pt x="5266" y="498"/>
                  </a:lnTo>
                  <a:lnTo>
                    <a:pt x="5212" y="441"/>
                  </a:lnTo>
                  <a:lnTo>
                    <a:pt x="5152" y="393"/>
                  </a:lnTo>
                  <a:lnTo>
                    <a:pt x="5088" y="351"/>
                  </a:lnTo>
                  <a:lnTo>
                    <a:pt x="5019" y="317"/>
                  </a:lnTo>
                  <a:lnTo>
                    <a:pt x="4945" y="293"/>
                  </a:lnTo>
                  <a:lnTo>
                    <a:pt x="4869" y="279"/>
                  </a:lnTo>
                  <a:lnTo>
                    <a:pt x="4791" y="273"/>
                  </a:lnTo>
                  <a:lnTo>
                    <a:pt x="4711" y="277"/>
                  </a:lnTo>
                  <a:lnTo>
                    <a:pt x="4634" y="291"/>
                  </a:lnTo>
                  <a:lnTo>
                    <a:pt x="3587" y="554"/>
                  </a:lnTo>
                  <a:lnTo>
                    <a:pt x="3549" y="558"/>
                  </a:lnTo>
                  <a:lnTo>
                    <a:pt x="3515" y="552"/>
                  </a:lnTo>
                  <a:lnTo>
                    <a:pt x="3483" y="538"/>
                  </a:lnTo>
                  <a:lnTo>
                    <a:pt x="3455" y="516"/>
                  </a:lnTo>
                  <a:lnTo>
                    <a:pt x="3433" y="488"/>
                  </a:lnTo>
                  <a:lnTo>
                    <a:pt x="3421" y="454"/>
                  </a:lnTo>
                  <a:lnTo>
                    <a:pt x="3415" y="419"/>
                  </a:lnTo>
                  <a:lnTo>
                    <a:pt x="3421" y="383"/>
                  </a:lnTo>
                  <a:lnTo>
                    <a:pt x="3435" y="351"/>
                  </a:lnTo>
                  <a:lnTo>
                    <a:pt x="3457" y="323"/>
                  </a:lnTo>
                  <a:lnTo>
                    <a:pt x="3485" y="303"/>
                  </a:lnTo>
                  <a:lnTo>
                    <a:pt x="3519" y="289"/>
                  </a:lnTo>
                  <a:lnTo>
                    <a:pt x="4566" y="28"/>
                  </a:lnTo>
                  <a:lnTo>
                    <a:pt x="4662" y="8"/>
                  </a:lnTo>
                  <a:lnTo>
                    <a:pt x="475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53" name="Freeform 215">
              <a:extLst>
                <a:ext uri="{FF2B5EF4-FFF2-40B4-BE49-F238E27FC236}">
                  <a16:creationId xmlns:a16="http://schemas.microsoft.com/office/drawing/2014/main" id="{0BB4620E-5058-46B0-9537-4863361D6389}"/>
                </a:ext>
              </a:extLst>
            </p:cNvPr>
            <p:cNvSpPr>
              <a:spLocks/>
            </p:cNvSpPr>
            <p:nvPr/>
          </p:nvSpPr>
          <p:spPr bwMode="auto">
            <a:xfrm>
              <a:off x="8472488" y="3108326"/>
              <a:ext cx="2603500" cy="1284288"/>
            </a:xfrm>
            <a:custGeom>
              <a:avLst/>
              <a:gdLst>
                <a:gd name="T0" fmla="*/ 166 w 3279"/>
                <a:gd name="T1" fmla="*/ 4 h 1619"/>
                <a:gd name="T2" fmla="*/ 2727 w 3279"/>
                <a:gd name="T3" fmla="*/ 578 h 1619"/>
                <a:gd name="T4" fmla="*/ 2900 w 3279"/>
                <a:gd name="T5" fmla="*/ 648 h 1619"/>
                <a:gd name="T6" fmla="*/ 3040 w 3279"/>
                <a:gd name="T7" fmla="*/ 740 h 1619"/>
                <a:gd name="T8" fmla="*/ 3148 w 3279"/>
                <a:gd name="T9" fmla="*/ 849 h 1619"/>
                <a:gd name="T10" fmla="*/ 3221 w 3279"/>
                <a:gd name="T11" fmla="*/ 983 h 1619"/>
                <a:gd name="T12" fmla="*/ 3265 w 3279"/>
                <a:gd name="T13" fmla="*/ 1140 h 1619"/>
                <a:gd name="T14" fmla="*/ 3279 w 3279"/>
                <a:gd name="T15" fmla="*/ 1322 h 1619"/>
                <a:gd name="T16" fmla="*/ 3275 w 3279"/>
                <a:gd name="T17" fmla="*/ 1401 h 1619"/>
                <a:gd name="T18" fmla="*/ 3239 w 3279"/>
                <a:gd name="T19" fmla="*/ 1463 h 1619"/>
                <a:gd name="T20" fmla="*/ 3178 w 3279"/>
                <a:gd name="T21" fmla="*/ 1499 h 1619"/>
                <a:gd name="T22" fmla="*/ 2733 w 3279"/>
                <a:gd name="T23" fmla="*/ 1605 h 1619"/>
                <a:gd name="T24" fmla="*/ 2577 w 3279"/>
                <a:gd name="T25" fmla="*/ 1619 h 1619"/>
                <a:gd name="T26" fmla="*/ 2390 w 3279"/>
                <a:gd name="T27" fmla="*/ 1601 h 1619"/>
                <a:gd name="T28" fmla="*/ 1169 w 3279"/>
                <a:gd name="T29" fmla="*/ 1352 h 1619"/>
                <a:gd name="T30" fmla="*/ 1117 w 3279"/>
                <a:gd name="T31" fmla="*/ 1306 h 1619"/>
                <a:gd name="T32" fmla="*/ 1093 w 3279"/>
                <a:gd name="T33" fmla="*/ 1238 h 1619"/>
                <a:gd name="T34" fmla="*/ 1109 w 3279"/>
                <a:gd name="T35" fmla="*/ 1168 h 1619"/>
                <a:gd name="T36" fmla="*/ 1155 w 3279"/>
                <a:gd name="T37" fmla="*/ 1114 h 1619"/>
                <a:gd name="T38" fmla="*/ 1221 w 3279"/>
                <a:gd name="T39" fmla="*/ 1093 h 1619"/>
                <a:gd name="T40" fmla="*/ 2444 w 3279"/>
                <a:gd name="T41" fmla="*/ 1332 h 1619"/>
                <a:gd name="T42" fmla="*/ 2593 w 3279"/>
                <a:gd name="T43" fmla="*/ 1346 h 1619"/>
                <a:gd name="T44" fmla="*/ 2743 w 3279"/>
                <a:gd name="T45" fmla="*/ 1326 h 1619"/>
                <a:gd name="T46" fmla="*/ 2996 w 3279"/>
                <a:gd name="T47" fmla="*/ 1188 h 1619"/>
                <a:gd name="T48" fmla="*/ 2960 w 3279"/>
                <a:gd name="T49" fmla="*/ 1069 h 1619"/>
                <a:gd name="T50" fmla="*/ 2892 w 3279"/>
                <a:gd name="T51" fmla="*/ 973 h 1619"/>
                <a:gd name="T52" fmla="*/ 2789 w 3279"/>
                <a:gd name="T53" fmla="*/ 897 h 1619"/>
                <a:gd name="T54" fmla="*/ 2649 w 3279"/>
                <a:gd name="T55" fmla="*/ 839 h 1619"/>
                <a:gd name="T56" fmla="*/ 108 w 3279"/>
                <a:gd name="T57" fmla="*/ 269 h 1619"/>
                <a:gd name="T58" fmla="*/ 44 w 3279"/>
                <a:gd name="T59" fmla="*/ 237 h 1619"/>
                <a:gd name="T60" fmla="*/ 6 w 3279"/>
                <a:gd name="T61" fmla="*/ 178 h 1619"/>
                <a:gd name="T62" fmla="*/ 4 w 3279"/>
                <a:gd name="T63" fmla="*/ 108 h 1619"/>
                <a:gd name="T64" fmla="*/ 36 w 3279"/>
                <a:gd name="T65" fmla="*/ 44 h 1619"/>
                <a:gd name="T66" fmla="*/ 96 w 3279"/>
                <a:gd name="T67" fmla="*/ 6 h 16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279" h="1619">
                  <a:moveTo>
                    <a:pt x="130" y="0"/>
                  </a:moveTo>
                  <a:lnTo>
                    <a:pt x="166" y="4"/>
                  </a:lnTo>
                  <a:lnTo>
                    <a:pt x="2627" y="550"/>
                  </a:lnTo>
                  <a:lnTo>
                    <a:pt x="2727" y="578"/>
                  </a:lnTo>
                  <a:lnTo>
                    <a:pt x="2819" y="610"/>
                  </a:lnTo>
                  <a:lnTo>
                    <a:pt x="2900" y="648"/>
                  </a:lnTo>
                  <a:lnTo>
                    <a:pt x="2974" y="692"/>
                  </a:lnTo>
                  <a:lnTo>
                    <a:pt x="3040" y="740"/>
                  </a:lnTo>
                  <a:lnTo>
                    <a:pt x="3098" y="792"/>
                  </a:lnTo>
                  <a:lnTo>
                    <a:pt x="3148" y="849"/>
                  </a:lnTo>
                  <a:lnTo>
                    <a:pt x="3188" y="915"/>
                  </a:lnTo>
                  <a:lnTo>
                    <a:pt x="3221" y="983"/>
                  </a:lnTo>
                  <a:lnTo>
                    <a:pt x="3247" y="1059"/>
                  </a:lnTo>
                  <a:lnTo>
                    <a:pt x="3265" y="1140"/>
                  </a:lnTo>
                  <a:lnTo>
                    <a:pt x="3277" y="1228"/>
                  </a:lnTo>
                  <a:lnTo>
                    <a:pt x="3279" y="1322"/>
                  </a:lnTo>
                  <a:lnTo>
                    <a:pt x="3279" y="1366"/>
                  </a:lnTo>
                  <a:lnTo>
                    <a:pt x="3275" y="1401"/>
                  </a:lnTo>
                  <a:lnTo>
                    <a:pt x="3261" y="1435"/>
                  </a:lnTo>
                  <a:lnTo>
                    <a:pt x="3239" y="1463"/>
                  </a:lnTo>
                  <a:lnTo>
                    <a:pt x="3211" y="1485"/>
                  </a:lnTo>
                  <a:lnTo>
                    <a:pt x="3178" y="1499"/>
                  </a:lnTo>
                  <a:lnTo>
                    <a:pt x="2809" y="1591"/>
                  </a:lnTo>
                  <a:lnTo>
                    <a:pt x="2733" y="1605"/>
                  </a:lnTo>
                  <a:lnTo>
                    <a:pt x="2655" y="1615"/>
                  </a:lnTo>
                  <a:lnTo>
                    <a:pt x="2577" y="1619"/>
                  </a:lnTo>
                  <a:lnTo>
                    <a:pt x="2483" y="1615"/>
                  </a:lnTo>
                  <a:lnTo>
                    <a:pt x="2390" y="1601"/>
                  </a:lnTo>
                  <a:lnTo>
                    <a:pt x="1203" y="1364"/>
                  </a:lnTo>
                  <a:lnTo>
                    <a:pt x="1169" y="1352"/>
                  </a:lnTo>
                  <a:lnTo>
                    <a:pt x="1139" y="1332"/>
                  </a:lnTo>
                  <a:lnTo>
                    <a:pt x="1117" y="1306"/>
                  </a:lnTo>
                  <a:lnTo>
                    <a:pt x="1101" y="1274"/>
                  </a:lnTo>
                  <a:lnTo>
                    <a:pt x="1093" y="1238"/>
                  </a:lnTo>
                  <a:lnTo>
                    <a:pt x="1097" y="1202"/>
                  </a:lnTo>
                  <a:lnTo>
                    <a:pt x="1109" y="1168"/>
                  </a:lnTo>
                  <a:lnTo>
                    <a:pt x="1127" y="1138"/>
                  </a:lnTo>
                  <a:lnTo>
                    <a:pt x="1155" y="1114"/>
                  </a:lnTo>
                  <a:lnTo>
                    <a:pt x="1185" y="1100"/>
                  </a:lnTo>
                  <a:lnTo>
                    <a:pt x="1221" y="1093"/>
                  </a:lnTo>
                  <a:lnTo>
                    <a:pt x="1257" y="1095"/>
                  </a:lnTo>
                  <a:lnTo>
                    <a:pt x="2444" y="1332"/>
                  </a:lnTo>
                  <a:lnTo>
                    <a:pt x="2517" y="1344"/>
                  </a:lnTo>
                  <a:lnTo>
                    <a:pt x="2593" y="1346"/>
                  </a:lnTo>
                  <a:lnTo>
                    <a:pt x="2669" y="1340"/>
                  </a:lnTo>
                  <a:lnTo>
                    <a:pt x="2743" y="1326"/>
                  </a:lnTo>
                  <a:lnTo>
                    <a:pt x="3004" y="1260"/>
                  </a:lnTo>
                  <a:lnTo>
                    <a:pt x="2996" y="1188"/>
                  </a:lnTo>
                  <a:lnTo>
                    <a:pt x="2982" y="1124"/>
                  </a:lnTo>
                  <a:lnTo>
                    <a:pt x="2960" y="1069"/>
                  </a:lnTo>
                  <a:lnTo>
                    <a:pt x="2930" y="1017"/>
                  </a:lnTo>
                  <a:lnTo>
                    <a:pt x="2892" y="973"/>
                  </a:lnTo>
                  <a:lnTo>
                    <a:pt x="2844" y="933"/>
                  </a:lnTo>
                  <a:lnTo>
                    <a:pt x="2789" y="897"/>
                  </a:lnTo>
                  <a:lnTo>
                    <a:pt x="2725" y="867"/>
                  </a:lnTo>
                  <a:lnTo>
                    <a:pt x="2649" y="839"/>
                  </a:lnTo>
                  <a:lnTo>
                    <a:pt x="2563" y="815"/>
                  </a:lnTo>
                  <a:lnTo>
                    <a:pt x="108" y="269"/>
                  </a:lnTo>
                  <a:lnTo>
                    <a:pt x="72" y="257"/>
                  </a:lnTo>
                  <a:lnTo>
                    <a:pt x="44" y="237"/>
                  </a:lnTo>
                  <a:lnTo>
                    <a:pt x="22" y="209"/>
                  </a:lnTo>
                  <a:lnTo>
                    <a:pt x="6" y="178"/>
                  </a:lnTo>
                  <a:lnTo>
                    <a:pt x="0" y="144"/>
                  </a:lnTo>
                  <a:lnTo>
                    <a:pt x="4" y="108"/>
                  </a:lnTo>
                  <a:lnTo>
                    <a:pt x="16" y="72"/>
                  </a:lnTo>
                  <a:lnTo>
                    <a:pt x="36" y="44"/>
                  </a:lnTo>
                  <a:lnTo>
                    <a:pt x="64" y="22"/>
                  </a:lnTo>
                  <a:lnTo>
                    <a:pt x="96" y="6"/>
                  </a:lnTo>
                  <a:lnTo>
                    <a:pt x="1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54" name="Freeform 216">
              <a:extLst>
                <a:ext uri="{FF2B5EF4-FFF2-40B4-BE49-F238E27FC236}">
                  <a16:creationId xmlns:a16="http://schemas.microsoft.com/office/drawing/2014/main" id="{353CCBFA-0070-4337-AF23-BF828D616CAF}"/>
                </a:ext>
              </a:extLst>
            </p:cNvPr>
            <p:cNvSpPr>
              <a:spLocks/>
            </p:cNvSpPr>
            <p:nvPr/>
          </p:nvSpPr>
          <p:spPr bwMode="auto">
            <a:xfrm>
              <a:off x="8799513" y="1806576"/>
              <a:ext cx="3578225" cy="2284413"/>
            </a:xfrm>
            <a:custGeom>
              <a:avLst/>
              <a:gdLst>
                <a:gd name="T0" fmla="*/ 3311 w 4510"/>
                <a:gd name="T1" fmla="*/ 4 h 2876"/>
                <a:gd name="T2" fmla="*/ 3387 w 4510"/>
                <a:gd name="T3" fmla="*/ 53 h 2876"/>
                <a:gd name="T4" fmla="*/ 3431 w 4510"/>
                <a:gd name="T5" fmla="*/ 109 h 2876"/>
                <a:gd name="T6" fmla="*/ 3522 w 4510"/>
                <a:gd name="T7" fmla="*/ 237 h 2876"/>
                <a:gd name="T8" fmla="*/ 3650 w 4510"/>
                <a:gd name="T9" fmla="*/ 420 h 2876"/>
                <a:gd name="T10" fmla="*/ 3802 w 4510"/>
                <a:gd name="T11" fmla="*/ 651 h 2876"/>
                <a:gd name="T12" fmla="*/ 3965 w 4510"/>
                <a:gd name="T13" fmla="*/ 915 h 2876"/>
                <a:gd name="T14" fmla="*/ 4127 w 4510"/>
                <a:gd name="T15" fmla="*/ 1200 h 2876"/>
                <a:gd name="T16" fmla="*/ 4276 w 4510"/>
                <a:gd name="T17" fmla="*/ 1495 h 2876"/>
                <a:gd name="T18" fmla="*/ 4396 w 4510"/>
                <a:gd name="T19" fmla="*/ 1788 h 2876"/>
                <a:gd name="T20" fmla="*/ 4480 w 4510"/>
                <a:gd name="T21" fmla="*/ 2067 h 2876"/>
                <a:gd name="T22" fmla="*/ 4510 w 4510"/>
                <a:gd name="T23" fmla="*/ 2322 h 2876"/>
                <a:gd name="T24" fmla="*/ 4460 w 4510"/>
                <a:gd name="T25" fmla="*/ 2768 h 2876"/>
                <a:gd name="T26" fmla="*/ 4398 w 4510"/>
                <a:gd name="T27" fmla="*/ 2856 h 2876"/>
                <a:gd name="T28" fmla="*/ 4312 w 4510"/>
                <a:gd name="T29" fmla="*/ 2876 h 2876"/>
                <a:gd name="T30" fmla="*/ 4235 w 4510"/>
                <a:gd name="T31" fmla="*/ 2840 h 2876"/>
                <a:gd name="T32" fmla="*/ 4191 w 4510"/>
                <a:gd name="T33" fmla="*/ 2746 h 2876"/>
                <a:gd name="T34" fmla="*/ 4231 w 4510"/>
                <a:gd name="T35" fmla="*/ 2453 h 2876"/>
                <a:gd name="T36" fmla="*/ 4219 w 4510"/>
                <a:gd name="T37" fmla="*/ 2158 h 2876"/>
                <a:gd name="T38" fmla="*/ 4139 w 4510"/>
                <a:gd name="T39" fmla="*/ 1877 h 2876"/>
                <a:gd name="T40" fmla="*/ 4009 w 4510"/>
                <a:gd name="T41" fmla="*/ 1570 h 2876"/>
                <a:gd name="T42" fmla="*/ 3844 w 4510"/>
                <a:gd name="T43" fmla="*/ 1251 h 2876"/>
                <a:gd name="T44" fmla="*/ 3660 w 4510"/>
                <a:gd name="T45" fmla="*/ 939 h 2876"/>
                <a:gd name="T46" fmla="*/ 3477 w 4510"/>
                <a:gd name="T47" fmla="*/ 651 h 2876"/>
                <a:gd name="T48" fmla="*/ 3307 w 4510"/>
                <a:gd name="T49" fmla="*/ 404 h 2876"/>
                <a:gd name="T50" fmla="*/ 1161 w 4510"/>
                <a:gd name="T51" fmla="*/ 273 h 2876"/>
                <a:gd name="T52" fmla="*/ 1067 w 4510"/>
                <a:gd name="T53" fmla="*/ 404 h 2876"/>
                <a:gd name="T54" fmla="*/ 934 w 4510"/>
                <a:gd name="T55" fmla="*/ 602 h 2876"/>
                <a:gd name="T56" fmla="*/ 774 w 4510"/>
                <a:gd name="T57" fmla="*/ 847 h 2876"/>
                <a:gd name="T58" fmla="*/ 606 w 4510"/>
                <a:gd name="T59" fmla="*/ 1126 h 2876"/>
                <a:gd name="T60" fmla="*/ 445 w 4510"/>
                <a:gd name="T61" fmla="*/ 1421 h 2876"/>
                <a:gd name="T62" fmla="*/ 303 w 4510"/>
                <a:gd name="T63" fmla="*/ 1722 h 2876"/>
                <a:gd name="T64" fmla="*/ 222 w 4510"/>
                <a:gd name="T65" fmla="*/ 1877 h 2876"/>
                <a:gd name="T66" fmla="*/ 122 w 4510"/>
                <a:gd name="T67" fmla="*/ 1905 h 2876"/>
                <a:gd name="T68" fmla="*/ 30 w 4510"/>
                <a:gd name="T69" fmla="*/ 1855 h 2876"/>
                <a:gd name="T70" fmla="*/ 0 w 4510"/>
                <a:gd name="T71" fmla="*/ 1758 h 2876"/>
                <a:gd name="T72" fmla="*/ 88 w 4510"/>
                <a:gd name="T73" fmla="*/ 1531 h 2876"/>
                <a:gd name="T74" fmla="*/ 230 w 4510"/>
                <a:gd name="T75" fmla="*/ 1243 h 2876"/>
                <a:gd name="T76" fmla="*/ 385 w 4510"/>
                <a:gd name="T77" fmla="*/ 962 h 2876"/>
                <a:gd name="T78" fmla="*/ 543 w 4510"/>
                <a:gd name="T79" fmla="*/ 699 h 2876"/>
                <a:gd name="T80" fmla="*/ 692 w 4510"/>
                <a:gd name="T81" fmla="*/ 468 h 2876"/>
                <a:gd name="T82" fmla="*/ 824 w 4510"/>
                <a:gd name="T83" fmla="*/ 277 h 2876"/>
                <a:gd name="T84" fmla="*/ 922 w 4510"/>
                <a:gd name="T85" fmla="*/ 137 h 2876"/>
                <a:gd name="T86" fmla="*/ 977 w 4510"/>
                <a:gd name="T87" fmla="*/ 63 h 2876"/>
                <a:gd name="T88" fmla="*/ 1031 w 4510"/>
                <a:gd name="T89" fmla="*/ 14 h 28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510" h="2876">
                  <a:moveTo>
                    <a:pt x="1093" y="0"/>
                  </a:moveTo>
                  <a:lnTo>
                    <a:pt x="3279" y="0"/>
                  </a:lnTo>
                  <a:lnTo>
                    <a:pt x="3311" y="4"/>
                  </a:lnTo>
                  <a:lnTo>
                    <a:pt x="3339" y="14"/>
                  </a:lnTo>
                  <a:lnTo>
                    <a:pt x="3365" y="32"/>
                  </a:lnTo>
                  <a:lnTo>
                    <a:pt x="3387" y="53"/>
                  </a:lnTo>
                  <a:lnTo>
                    <a:pt x="3395" y="63"/>
                  </a:lnTo>
                  <a:lnTo>
                    <a:pt x="3411" y="83"/>
                  </a:lnTo>
                  <a:lnTo>
                    <a:pt x="3431" y="109"/>
                  </a:lnTo>
                  <a:lnTo>
                    <a:pt x="3457" y="145"/>
                  </a:lnTo>
                  <a:lnTo>
                    <a:pt x="3487" y="187"/>
                  </a:lnTo>
                  <a:lnTo>
                    <a:pt x="3522" y="237"/>
                  </a:lnTo>
                  <a:lnTo>
                    <a:pt x="3560" y="293"/>
                  </a:lnTo>
                  <a:lnTo>
                    <a:pt x="3604" y="354"/>
                  </a:lnTo>
                  <a:lnTo>
                    <a:pt x="3650" y="420"/>
                  </a:lnTo>
                  <a:lnTo>
                    <a:pt x="3698" y="492"/>
                  </a:lnTo>
                  <a:lnTo>
                    <a:pt x="3750" y="570"/>
                  </a:lnTo>
                  <a:lnTo>
                    <a:pt x="3802" y="651"/>
                  </a:lnTo>
                  <a:lnTo>
                    <a:pt x="3856" y="735"/>
                  </a:lnTo>
                  <a:lnTo>
                    <a:pt x="3911" y="823"/>
                  </a:lnTo>
                  <a:lnTo>
                    <a:pt x="3965" y="915"/>
                  </a:lnTo>
                  <a:lnTo>
                    <a:pt x="4021" y="1008"/>
                  </a:lnTo>
                  <a:lnTo>
                    <a:pt x="4075" y="1102"/>
                  </a:lnTo>
                  <a:lnTo>
                    <a:pt x="4127" y="1200"/>
                  </a:lnTo>
                  <a:lnTo>
                    <a:pt x="4179" y="1297"/>
                  </a:lnTo>
                  <a:lnTo>
                    <a:pt x="4229" y="1397"/>
                  </a:lnTo>
                  <a:lnTo>
                    <a:pt x="4276" y="1495"/>
                  </a:lnTo>
                  <a:lnTo>
                    <a:pt x="4320" y="1594"/>
                  </a:lnTo>
                  <a:lnTo>
                    <a:pt x="4360" y="1692"/>
                  </a:lnTo>
                  <a:lnTo>
                    <a:pt x="4396" y="1788"/>
                  </a:lnTo>
                  <a:lnTo>
                    <a:pt x="4430" y="1883"/>
                  </a:lnTo>
                  <a:lnTo>
                    <a:pt x="4456" y="1977"/>
                  </a:lnTo>
                  <a:lnTo>
                    <a:pt x="4480" y="2067"/>
                  </a:lnTo>
                  <a:lnTo>
                    <a:pt x="4496" y="2156"/>
                  </a:lnTo>
                  <a:lnTo>
                    <a:pt x="4506" y="2240"/>
                  </a:lnTo>
                  <a:lnTo>
                    <a:pt x="4510" y="2322"/>
                  </a:lnTo>
                  <a:lnTo>
                    <a:pt x="4504" y="2473"/>
                  </a:lnTo>
                  <a:lnTo>
                    <a:pt x="4488" y="2623"/>
                  </a:lnTo>
                  <a:lnTo>
                    <a:pt x="4460" y="2768"/>
                  </a:lnTo>
                  <a:lnTo>
                    <a:pt x="4448" y="2804"/>
                  </a:lnTo>
                  <a:lnTo>
                    <a:pt x="4426" y="2834"/>
                  </a:lnTo>
                  <a:lnTo>
                    <a:pt x="4398" y="2856"/>
                  </a:lnTo>
                  <a:lnTo>
                    <a:pt x="4364" y="2872"/>
                  </a:lnTo>
                  <a:lnTo>
                    <a:pt x="4328" y="2876"/>
                  </a:lnTo>
                  <a:lnTo>
                    <a:pt x="4312" y="2876"/>
                  </a:lnTo>
                  <a:lnTo>
                    <a:pt x="4298" y="2872"/>
                  </a:lnTo>
                  <a:lnTo>
                    <a:pt x="4262" y="2860"/>
                  </a:lnTo>
                  <a:lnTo>
                    <a:pt x="4235" y="2840"/>
                  </a:lnTo>
                  <a:lnTo>
                    <a:pt x="4213" y="2812"/>
                  </a:lnTo>
                  <a:lnTo>
                    <a:pt x="4197" y="2780"/>
                  </a:lnTo>
                  <a:lnTo>
                    <a:pt x="4191" y="2746"/>
                  </a:lnTo>
                  <a:lnTo>
                    <a:pt x="4195" y="2711"/>
                  </a:lnTo>
                  <a:lnTo>
                    <a:pt x="4217" y="2583"/>
                  </a:lnTo>
                  <a:lnTo>
                    <a:pt x="4231" y="2453"/>
                  </a:lnTo>
                  <a:lnTo>
                    <a:pt x="4237" y="2322"/>
                  </a:lnTo>
                  <a:lnTo>
                    <a:pt x="4231" y="2242"/>
                  </a:lnTo>
                  <a:lnTo>
                    <a:pt x="4219" y="2158"/>
                  </a:lnTo>
                  <a:lnTo>
                    <a:pt x="4199" y="2069"/>
                  </a:lnTo>
                  <a:lnTo>
                    <a:pt x="4173" y="1975"/>
                  </a:lnTo>
                  <a:lnTo>
                    <a:pt x="4139" y="1877"/>
                  </a:lnTo>
                  <a:lnTo>
                    <a:pt x="4101" y="1778"/>
                  </a:lnTo>
                  <a:lnTo>
                    <a:pt x="4057" y="1674"/>
                  </a:lnTo>
                  <a:lnTo>
                    <a:pt x="4009" y="1570"/>
                  </a:lnTo>
                  <a:lnTo>
                    <a:pt x="3957" y="1463"/>
                  </a:lnTo>
                  <a:lnTo>
                    <a:pt x="3901" y="1357"/>
                  </a:lnTo>
                  <a:lnTo>
                    <a:pt x="3844" y="1251"/>
                  </a:lnTo>
                  <a:lnTo>
                    <a:pt x="3784" y="1146"/>
                  </a:lnTo>
                  <a:lnTo>
                    <a:pt x="3722" y="1040"/>
                  </a:lnTo>
                  <a:lnTo>
                    <a:pt x="3660" y="939"/>
                  </a:lnTo>
                  <a:lnTo>
                    <a:pt x="3598" y="839"/>
                  </a:lnTo>
                  <a:lnTo>
                    <a:pt x="3536" y="743"/>
                  </a:lnTo>
                  <a:lnTo>
                    <a:pt x="3477" y="651"/>
                  </a:lnTo>
                  <a:lnTo>
                    <a:pt x="3417" y="564"/>
                  </a:lnTo>
                  <a:lnTo>
                    <a:pt x="3361" y="482"/>
                  </a:lnTo>
                  <a:lnTo>
                    <a:pt x="3307" y="404"/>
                  </a:lnTo>
                  <a:lnTo>
                    <a:pt x="3257" y="335"/>
                  </a:lnTo>
                  <a:lnTo>
                    <a:pt x="3211" y="273"/>
                  </a:lnTo>
                  <a:lnTo>
                    <a:pt x="1161" y="273"/>
                  </a:lnTo>
                  <a:lnTo>
                    <a:pt x="1135" y="309"/>
                  </a:lnTo>
                  <a:lnTo>
                    <a:pt x="1103" y="352"/>
                  </a:lnTo>
                  <a:lnTo>
                    <a:pt x="1067" y="404"/>
                  </a:lnTo>
                  <a:lnTo>
                    <a:pt x="1025" y="464"/>
                  </a:lnTo>
                  <a:lnTo>
                    <a:pt x="981" y="530"/>
                  </a:lnTo>
                  <a:lnTo>
                    <a:pt x="934" y="602"/>
                  </a:lnTo>
                  <a:lnTo>
                    <a:pt x="882" y="679"/>
                  </a:lnTo>
                  <a:lnTo>
                    <a:pt x="828" y="761"/>
                  </a:lnTo>
                  <a:lnTo>
                    <a:pt x="774" y="847"/>
                  </a:lnTo>
                  <a:lnTo>
                    <a:pt x="718" y="937"/>
                  </a:lnTo>
                  <a:lnTo>
                    <a:pt x="662" y="1030"/>
                  </a:lnTo>
                  <a:lnTo>
                    <a:pt x="606" y="1126"/>
                  </a:lnTo>
                  <a:lnTo>
                    <a:pt x="551" y="1224"/>
                  </a:lnTo>
                  <a:lnTo>
                    <a:pt x="497" y="1321"/>
                  </a:lnTo>
                  <a:lnTo>
                    <a:pt x="445" y="1421"/>
                  </a:lnTo>
                  <a:lnTo>
                    <a:pt x="393" y="1523"/>
                  </a:lnTo>
                  <a:lnTo>
                    <a:pt x="347" y="1622"/>
                  </a:lnTo>
                  <a:lnTo>
                    <a:pt x="303" y="1722"/>
                  </a:lnTo>
                  <a:lnTo>
                    <a:pt x="263" y="1820"/>
                  </a:lnTo>
                  <a:lnTo>
                    <a:pt x="245" y="1851"/>
                  </a:lnTo>
                  <a:lnTo>
                    <a:pt x="222" y="1877"/>
                  </a:lnTo>
                  <a:lnTo>
                    <a:pt x="192" y="1895"/>
                  </a:lnTo>
                  <a:lnTo>
                    <a:pt x="158" y="1905"/>
                  </a:lnTo>
                  <a:lnTo>
                    <a:pt x="122" y="1905"/>
                  </a:lnTo>
                  <a:lnTo>
                    <a:pt x="88" y="1897"/>
                  </a:lnTo>
                  <a:lnTo>
                    <a:pt x="54" y="1879"/>
                  </a:lnTo>
                  <a:lnTo>
                    <a:pt x="30" y="1855"/>
                  </a:lnTo>
                  <a:lnTo>
                    <a:pt x="12" y="1826"/>
                  </a:lnTo>
                  <a:lnTo>
                    <a:pt x="2" y="1792"/>
                  </a:lnTo>
                  <a:lnTo>
                    <a:pt x="0" y="1758"/>
                  </a:lnTo>
                  <a:lnTo>
                    <a:pt x="8" y="1722"/>
                  </a:lnTo>
                  <a:lnTo>
                    <a:pt x="46" y="1626"/>
                  </a:lnTo>
                  <a:lnTo>
                    <a:pt x="88" y="1531"/>
                  </a:lnTo>
                  <a:lnTo>
                    <a:pt x="132" y="1435"/>
                  </a:lnTo>
                  <a:lnTo>
                    <a:pt x="180" y="1339"/>
                  </a:lnTo>
                  <a:lnTo>
                    <a:pt x="230" y="1243"/>
                  </a:lnTo>
                  <a:lnTo>
                    <a:pt x="279" y="1148"/>
                  </a:lnTo>
                  <a:lnTo>
                    <a:pt x="331" y="1054"/>
                  </a:lnTo>
                  <a:lnTo>
                    <a:pt x="385" y="962"/>
                  </a:lnTo>
                  <a:lnTo>
                    <a:pt x="437" y="873"/>
                  </a:lnTo>
                  <a:lnTo>
                    <a:pt x="491" y="785"/>
                  </a:lnTo>
                  <a:lnTo>
                    <a:pt x="543" y="699"/>
                  </a:lnTo>
                  <a:lnTo>
                    <a:pt x="595" y="618"/>
                  </a:lnTo>
                  <a:lnTo>
                    <a:pt x="644" y="542"/>
                  </a:lnTo>
                  <a:lnTo>
                    <a:pt x="692" y="468"/>
                  </a:lnTo>
                  <a:lnTo>
                    <a:pt x="740" y="398"/>
                  </a:lnTo>
                  <a:lnTo>
                    <a:pt x="782" y="335"/>
                  </a:lnTo>
                  <a:lnTo>
                    <a:pt x="824" y="277"/>
                  </a:lnTo>
                  <a:lnTo>
                    <a:pt x="860" y="223"/>
                  </a:lnTo>
                  <a:lnTo>
                    <a:pt x="894" y="177"/>
                  </a:lnTo>
                  <a:lnTo>
                    <a:pt x="922" y="137"/>
                  </a:lnTo>
                  <a:lnTo>
                    <a:pt x="946" y="105"/>
                  </a:lnTo>
                  <a:lnTo>
                    <a:pt x="963" y="79"/>
                  </a:lnTo>
                  <a:lnTo>
                    <a:pt x="977" y="63"/>
                  </a:lnTo>
                  <a:lnTo>
                    <a:pt x="983" y="53"/>
                  </a:lnTo>
                  <a:lnTo>
                    <a:pt x="1005" y="32"/>
                  </a:lnTo>
                  <a:lnTo>
                    <a:pt x="1031" y="14"/>
                  </a:lnTo>
                  <a:lnTo>
                    <a:pt x="1061" y="4"/>
                  </a:lnTo>
                  <a:lnTo>
                    <a:pt x="109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55" name="Freeform 217">
              <a:extLst>
                <a:ext uri="{FF2B5EF4-FFF2-40B4-BE49-F238E27FC236}">
                  <a16:creationId xmlns:a16="http://schemas.microsoft.com/office/drawing/2014/main" id="{B4A9B553-BCD2-494A-8BBE-588A25754D1C}"/>
                </a:ext>
              </a:extLst>
            </p:cNvPr>
            <p:cNvSpPr>
              <a:spLocks/>
            </p:cNvSpPr>
            <p:nvPr/>
          </p:nvSpPr>
          <p:spPr bwMode="auto">
            <a:xfrm>
              <a:off x="9556751" y="1373188"/>
              <a:ext cx="1954213" cy="217488"/>
            </a:xfrm>
            <a:custGeom>
              <a:avLst/>
              <a:gdLst>
                <a:gd name="T0" fmla="*/ 137 w 2461"/>
                <a:gd name="T1" fmla="*/ 0 h 274"/>
                <a:gd name="T2" fmla="*/ 2323 w 2461"/>
                <a:gd name="T3" fmla="*/ 0 h 274"/>
                <a:gd name="T4" fmla="*/ 2359 w 2461"/>
                <a:gd name="T5" fmla="*/ 4 h 274"/>
                <a:gd name="T6" fmla="*/ 2393 w 2461"/>
                <a:gd name="T7" fmla="*/ 18 h 274"/>
                <a:gd name="T8" fmla="*/ 2419 w 2461"/>
                <a:gd name="T9" fmla="*/ 40 h 274"/>
                <a:gd name="T10" fmla="*/ 2441 w 2461"/>
                <a:gd name="T11" fmla="*/ 68 h 274"/>
                <a:gd name="T12" fmla="*/ 2455 w 2461"/>
                <a:gd name="T13" fmla="*/ 100 h 274"/>
                <a:gd name="T14" fmla="*/ 2461 w 2461"/>
                <a:gd name="T15" fmla="*/ 136 h 274"/>
                <a:gd name="T16" fmla="*/ 2455 w 2461"/>
                <a:gd name="T17" fmla="*/ 172 h 274"/>
                <a:gd name="T18" fmla="*/ 2441 w 2461"/>
                <a:gd name="T19" fmla="*/ 206 h 274"/>
                <a:gd name="T20" fmla="*/ 2419 w 2461"/>
                <a:gd name="T21" fmla="*/ 234 h 274"/>
                <a:gd name="T22" fmla="*/ 2393 w 2461"/>
                <a:gd name="T23" fmla="*/ 254 h 274"/>
                <a:gd name="T24" fmla="*/ 2359 w 2461"/>
                <a:gd name="T25" fmla="*/ 268 h 274"/>
                <a:gd name="T26" fmla="*/ 2323 w 2461"/>
                <a:gd name="T27" fmla="*/ 274 h 274"/>
                <a:gd name="T28" fmla="*/ 137 w 2461"/>
                <a:gd name="T29" fmla="*/ 274 h 274"/>
                <a:gd name="T30" fmla="*/ 101 w 2461"/>
                <a:gd name="T31" fmla="*/ 268 h 274"/>
                <a:gd name="T32" fmla="*/ 67 w 2461"/>
                <a:gd name="T33" fmla="*/ 254 h 274"/>
                <a:gd name="T34" fmla="*/ 39 w 2461"/>
                <a:gd name="T35" fmla="*/ 234 h 274"/>
                <a:gd name="T36" fmla="*/ 19 w 2461"/>
                <a:gd name="T37" fmla="*/ 206 h 274"/>
                <a:gd name="T38" fmla="*/ 5 w 2461"/>
                <a:gd name="T39" fmla="*/ 172 h 274"/>
                <a:gd name="T40" fmla="*/ 0 w 2461"/>
                <a:gd name="T41" fmla="*/ 136 h 274"/>
                <a:gd name="T42" fmla="*/ 5 w 2461"/>
                <a:gd name="T43" fmla="*/ 100 h 274"/>
                <a:gd name="T44" fmla="*/ 19 w 2461"/>
                <a:gd name="T45" fmla="*/ 68 h 274"/>
                <a:gd name="T46" fmla="*/ 39 w 2461"/>
                <a:gd name="T47" fmla="*/ 40 h 274"/>
                <a:gd name="T48" fmla="*/ 67 w 2461"/>
                <a:gd name="T49" fmla="*/ 18 h 274"/>
                <a:gd name="T50" fmla="*/ 101 w 2461"/>
                <a:gd name="T51" fmla="*/ 4 h 274"/>
                <a:gd name="T52" fmla="*/ 137 w 2461"/>
                <a:gd name="T53" fmla="*/ 0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461" h="274">
                  <a:moveTo>
                    <a:pt x="137" y="0"/>
                  </a:moveTo>
                  <a:lnTo>
                    <a:pt x="2323" y="0"/>
                  </a:lnTo>
                  <a:lnTo>
                    <a:pt x="2359" y="4"/>
                  </a:lnTo>
                  <a:lnTo>
                    <a:pt x="2393" y="18"/>
                  </a:lnTo>
                  <a:lnTo>
                    <a:pt x="2419" y="40"/>
                  </a:lnTo>
                  <a:lnTo>
                    <a:pt x="2441" y="68"/>
                  </a:lnTo>
                  <a:lnTo>
                    <a:pt x="2455" y="100"/>
                  </a:lnTo>
                  <a:lnTo>
                    <a:pt x="2461" y="136"/>
                  </a:lnTo>
                  <a:lnTo>
                    <a:pt x="2455" y="172"/>
                  </a:lnTo>
                  <a:lnTo>
                    <a:pt x="2441" y="206"/>
                  </a:lnTo>
                  <a:lnTo>
                    <a:pt x="2419" y="234"/>
                  </a:lnTo>
                  <a:lnTo>
                    <a:pt x="2393" y="254"/>
                  </a:lnTo>
                  <a:lnTo>
                    <a:pt x="2359" y="268"/>
                  </a:lnTo>
                  <a:lnTo>
                    <a:pt x="2323" y="274"/>
                  </a:lnTo>
                  <a:lnTo>
                    <a:pt x="137" y="274"/>
                  </a:lnTo>
                  <a:lnTo>
                    <a:pt x="101" y="268"/>
                  </a:lnTo>
                  <a:lnTo>
                    <a:pt x="67" y="254"/>
                  </a:lnTo>
                  <a:lnTo>
                    <a:pt x="39" y="234"/>
                  </a:lnTo>
                  <a:lnTo>
                    <a:pt x="19" y="206"/>
                  </a:lnTo>
                  <a:lnTo>
                    <a:pt x="5" y="172"/>
                  </a:lnTo>
                  <a:lnTo>
                    <a:pt x="0" y="136"/>
                  </a:lnTo>
                  <a:lnTo>
                    <a:pt x="5" y="100"/>
                  </a:lnTo>
                  <a:lnTo>
                    <a:pt x="19" y="68"/>
                  </a:lnTo>
                  <a:lnTo>
                    <a:pt x="39" y="40"/>
                  </a:lnTo>
                  <a:lnTo>
                    <a:pt x="67" y="18"/>
                  </a:lnTo>
                  <a:lnTo>
                    <a:pt x="101" y="4"/>
                  </a:lnTo>
                  <a:lnTo>
                    <a:pt x="13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56" name="Freeform 218">
              <a:extLst>
                <a:ext uri="{FF2B5EF4-FFF2-40B4-BE49-F238E27FC236}">
                  <a16:creationId xmlns:a16="http://schemas.microsoft.com/office/drawing/2014/main" id="{737E7354-08D5-469C-8CD8-1B092B5C9A1B}"/>
                </a:ext>
              </a:extLst>
            </p:cNvPr>
            <p:cNvSpPr>
              <a:spLocks noEditPoints="1"/>
            </p:cNvSpPr>
            <p:nvPr/>
          </p:nvSpPr>
          <p:spPr bwMode="auto">
            <a:xfrm>
              <a:off x="9123363" y="71438"/>
              <a:ext cx="2820988" cy="1085850"/>
            </a:xfrm>
            <a:custGeom>
              <a:avLst/>
              <a:gdLst>
                <a:gd name="T0" fmla="*/ 1777 w 3554"/>
                <a:gd name="T1" fmla="*/ 331 h 1367"/>
                <a:gd name="T2" fmla="*/ 1326 w 3554"/>
                <a:gd name="T3" fmla="*/ 779 h 1367"/>
                <a:gd name="T4" fmla="*/ 1300 w 3554"/>
                <a:gd name="T5" fmla="*/ 801 h 1367"/>
                <a:gd name="T6" fmla="*/ 1269 w 3554"/>
                <a:gd name="T7" fmla="*/ 815 h 1367"/>
                <a:gd name="T8" fmla="*/ 1235 w 3554"/>
                <a:gd name="T9" fmla="*/ 821 h 1367"/>
                <a:gd name="T10" fmla="*/ 1203 w 3554"/>
                <a:gd name="T11" fmla="*/ 817 h 1367"/>
                <a:gd name="T12" fmla="*/ 1169 w 3554"/>
                <a:gd name="T13" fmla="*/ 805 h 1367"/>
                <a:gd name="T14" fmla="*/ 443 w 3554"/>
                <a:gd name="T15" fmla="*/ 442 h 1367"/>
                <a:gd name="T16" fmla="*/ 768 w 3554"/>
                <a:gd name="T17" fmla="*/ 1094 h 1367"/>
                <a:gd name="T18" fmla="*/ 2786 w 3554"/>
                <a:gd name="T19" fmla="*/ 1094 h 1367"/>
                <a:gd name="T20" fmla="*/ 3111 w 3554"/>
                <a:gd name="T21" fmla="*/ 442 h 1367"/>
                <a:gd name="T22" fmla="*/ 2385 w 3554"/>
                <a:gd name="T23" fmla="*/ 805 h 1367"/>
                <a:gd name="T24" fmla="*/ 2352 w 3554"/>
                <a:gd name="T25" fmla="*/ 817 h 1367"/>
                <a:gd name="T26" fmla="*/ 2320 w 3554"/>
                <a:gd name="T27" fmla="*/ 821 h 1367"/>
                <a:gd name="T28" fmla="*/ 2286 w 3554"/>
                <a:gd name="T29" fmla="*/ 815 h 1367"/>
                <a:gd name="T30" fmla="*/ 2254 w 3554"/>
                <a:gd name="T31" fmla="*/ 801 h 1367"/>
                <a:gd name="T32" fmla="*/ 2228 w 3554"/>
                <a:gd name="T33" fmla="*/ 779 h 1367"/>
                <a:gd name="T34" fmla="*/ 1777 w 3554"/>
                <a:gd name="T35" fmla="*/ 331 h 1367"/>
                <a:gd name="T36" fmla="*/ 132 w 3554"/>
                <a:gd name="T37" fmla="*/ 0 h 1367"/>
                <a:gd name="T38" fmla="*/ 166 w 3554"/>
                <a:gd name="T39" fmla="*/ 4 h 1367"/>
                <a:gd name="T40" fmla="*/ 197 w 3554"/>
                <a:gd name="T41" fmla="*/ 16 h 1367"/>
                <a:gd name="T42" fmla="*/ 1203 w 3554"/>
                <a:gd name="T43" fmla="*/ 518 h 1367"/>
                <a:gd name="T44" fmla="*/ 1681 w 3554"/>
                <a:gd name="T45" fmla="*/ 42 h 1367"/>
                <a:gd name="T46" fmla="*/ 1709 w 3554"/>
                <a:gd name="T47" fmla="*/ 18 h 1367"/>
                <a:gd name="T48" fmla="*/ 1743 w 3554"/>
                <a:gd name="T49" fmla="*/ 6 h 1367"/>
                <a:gd name="T50" fmla="*/ 1777 w 3554"/>
                <a:gd name="T51" fmla="*/ 2 h 1367"/>
                <a:gd name="T52" fmla="*/ 1811 w 3554"/>
                <a:gd name="T53" fmla="*/ 6 h 1367"/>
                <a:gd name="T54" fmla="*/ 1845 w 3554"/>
                <a:gd name="T55" fmla="*/ 18 h 1367"/>
                <a:gd name="T56" fmla="*/ 1873 w 3554"/>
                <a:gd name="T57" fmla="*/ 42 h 1367"/>
                <a:gd name="T58" fmla="*/ 2352 w 3554"/>
                <a:gd name="T59" fmla="*/ 518 h 1367"/>
                <a:gd name="T60" fmla="*/ 3357 w 3554"/>
                <a:gd name="T61" fmla="*/ 16 h 1367"/>
                <a:gd name="T62" fmla="*/ 3389 w 3554"/>
                <a:gd name="T63" fmla="*/ 4 h 1367"/>
                <a:gd name="T64" fmla="*/ 3423 w 3554"/>
                <a:gd name="T65" fmla="*/ 2 h 1367"/>
                <a:gd name="T66" fmla="*/ 3455 w 3554"/>
                <a:gd name="T67" fmla="*/ 6 h 1367"/>
                <a:gd name="T68" fmla="*/ 3486 w 3554"/>
                <a:gd name="T69" fmla="*/ 20 h 1367"/>
                <a:gd name="T70" fmla="*/ 3514 w 3554"/>
                <a:gd name="T71" fmla="*/ 42 h 1367"/>
                <a:gd name="T72" fmla="*/ 3534 w 3554"/>
                <a:gd name="T73" fmla="*/ 68 h 1367"/>
                <a:gd name="T74" fmla="*/ 3548 w 3554"/>
                <a:gd name="T75" fmla="*/ 100 h 1367"/>
                <a:gd name="T76" fmla="*/ 3554 w 3554"/>
                <a:gd name="T77" fmla="*/ 132 h 1367"/>
                <a:gd name="T78" fmla="*/ 3550 w 3554"/>
                <a:gd name="T79" fmla="*/ 165 h 1367"/>
                <a:gd name="T80" fmla="*/ 3538 w 3554"/>
                <a:gd name="T81" fmla="*/ 199 h 1367"/>
                <a:gd name="T82" fmla="*/ 2992 w 3554"/>
                <a:gd name="T83" fmla="*/ 1292 h 1367"/>
                <a:gd name="T84" fmla="*/ 2972 w 3554"/>
                <a:gd name="T85" fmla="*/ 1322 h 1367"/>
                <a:gd name="T86" fmla="*/ 2942 w 3554"/>
                <a:gd name="T87" fmla="*/ 1345 h 1367"/>
                <a:gd name="T88" fmla="*/ 2908 w 3554"/>
                <a:gd name="T89" fmla="*/ 1361 h 1367"/>
                <a:gd name="T90" fmla="*/ 2870 w 3554"/>
                <a:gd name="T91" fmla="*/ 1367 h 1367"/>
                <a:gd name="T92" fmla="*/ 684 w 3554"/>
                <a:gd name="T93" fmla="*/ 1367 h 1367"/>
                <a:gd name="T94" fmla="*/ 646 w 3554"/>
                <a:gd name="T95" fmla="*/ 1361 h 1367"/>
                <a:gd name="T96" fmla="*/ 612 w 3554"/>
                <a:gd name="T97" fmla="*/ 1345 h 1367"/>
                <a:gd name="T98" fmla="*/ 582 w 3554"/>
                <a:gd name="T99" fmla="*/ 1324 h 1367"/>
                <a:gd name="T100" fmla="*/ 562 w 3554"/>
                <a:gd name="T101" fmla="*/ 1292 h 1367"/>
                <a:gd name="T102" fmla="*/ 14 w 3554"/>
                <a:gd name="T103" fmla="*/ 199 h 1367"/>
                <a:gd name="T104" fmla="*/ 4 w 3554"/>
                <a:gd name="T105" fmla="*/ 165 h 1367"/>
                <a:gd name="T106" fmla="*/ 0 w 3554"/>
                <a:gd name="T107" fmla="*/ 132 h 1367"/>
                <a:gd name="T108" fmla="*/ 6 w 3554"/>
                <a:gd name="T109" fmla="*/ 100 h 1367"/>
                <a:gd name="T110" fmla="*/ 20 w 3554"/>
                <a:gd name="T111" fmla="*/ 68 h 1367"/>
                <a:gd name="T112" fmla="*/ 40 w 3554"/>
                <a:gd name="T113" fmla="*/ 42 h 1367"/>
                <a:gd name="T114" fmla="*/ 68 w 3554"/>
                <a:gd name="T115" fmla="*/ 20 h 1367"/>
                <a:gd name="T116" fmla="*/ 100 w 3554"/>
                <a:gd name="T117" fmla="*/ 6 h 1367"/>
                <a:gd name="T118" fmla="*/ 132 w 3554"/>
                <a:gd name="T119" fmla="*/ 0 h 1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554" h="1367">
                  <a:moveTo>
                    <a:pt x="1777" y="331"/>
                  </a:moveTo>
                  <a:lnTo>
                    <a:pt x="1326" y="779"/>
                  </a:lnTo>
                  <a:lnTo>
                    <a:pt x="1300" y="801"/>
                  </a:lnTo>
                  <a:lnTo>
                    <a:pt x="1269" y="815"/>
                  </a:lnTo>
                  <a:lnTo>
                    <a:pt x="1235" y="821"/>
                  </a:lnTo>
                  <a:lnTo>
                    <a:pt x="1203" y="817"/>
                  </a:lnTo>
                  <a:lnTo>
                    <a:pt x="1169" y="805"/>
                  </a:lnTo>
                  <a:lnTo>
                    <a:pt x="443" y="442"/>
                  </a:lnTo>
                  <a:lnTo>
                    <a:pt x="768" y="1094"/>
                  </a:lnTo>
                  <a:lnTo>
                    <a:pt x="2786" y="1094"/>
                  </a:lnTo>
                  <a:lnTo>
                    <a:pt x="3111" y="442"/>
                  </a:lnTo>
                  <a:lnTo>
                    <a:pt x="2385" y="805"/>
                  </a:lnTo>
                  <a:lnTo>
                    <a:pt x="2352" y="817"/>
                  </a:lnTo>
                  <a:lnTo>
                    <a:pt x="2320" y="821"/>
                  </a:lnTo>
                  <a:lnTo>
                    <a:pt x="2286" y="815"/>
                  </a:lnTo>
                  <a:lnTo>
                    <a:pt x="2254" y="801"/>
                  </a:lnTo>
                  <a:lnTo>
                    <a:pt x="2228" y="779"/>
                  </a:lnTo>
                  <a:lnTo>
                    <a:pt x="1777" y="331"/>
                  </a:lnTo>
                  <a:close/>
                  <a:moveTo>
                    <a:pt x="132" y="0"/>
                  </a:moveTo>
                  <a:lnTo>
                    <a:pt x="166" y="4"/>
                  </a:lnTo>
                  <a:lnTo>
                    <a:pt x="197" y="16"/>
                  </a:lnTo>
                  <a:lnTo>
                    <a:pt x="1203" y="518"/>
                  </a:lnTo>
                  <a:lnTo>
                    <a:pt x="1681" y="42"/>
                  </a:lnTo>
                  <a:lnTo>
                    <a:pt x="1709" y="18"/>
                  </a:lnTo>
                  <a:lnTo>
                    <a:pt x="1743" y="6"/>
                  </a:lnTo>
                  <a:lnTo>
                    <a:pt x="1777" y="2"/>
                  </a:lnTo>
                  <a:lnTo>
                    <a:pt x="1811" y="6"/>
                  </a:lnTo>
                  <a:lnTo>
                    <a:pt x="1845" y="18"/>
                  </a:lnTo>
                  <a:lnTo>
                    <a:pt x="1873" y="42"/>
                  </a:lnTo>
                  <a:lnTo>
                    <a:pt x="2352" y="518"/>
                  </a:lnTo>
                  <a:lnTo>
                    <a:pt x="3357" y="16"/>
                  </a:lnTo>
                  <a:lnTo>
                    <a:pt x="3389" y="4"/>
                  </a:lnTo>
                  <a:lnTo>
                    <a:pt x="3423" y="2"/>
                  </a:lnTo>
                  <a:lnTo>
                    <a:pt x="3455" y="6"/>
                  </a:lnTo>
                  <a:lnTo>
                    <a:pt x="3486" y="20"/>
                  </a:lnTo>
                  <a:lnTo>
                    <a:pt x="3514" y="42"/>
                  </a:lnTo>
                  <a:lnTo>
                    <a:pt x="3534" y="68"/>
                  </a:lnTo>
                  <a:lnTo>
                    <a:pt x="3548" y="100"/>
                  </a:lnTo>
                  <a:lnTo>
                    <a:pt x="3554" y="132"/>
                  </a:lnTo>
                  <a:lnTo>
                    <a:pt x="3550" y="165"/>
                  </a:lnTo>
                  <a:lnTo>
                    <a:pt x="3538" y="199"/>
                  </a:lnTo>
                  <a:lnTo>
                    <a:pt x="2992" y="1292"/>
                  </a:lnTo>
                  <a:lnTo>
                    <a:pt x="2972" y="1322"/>
                  </a:lnTo>
                  <a:lnTo>
                    <a:pt x="2942" y="1345"/>
                  </a:lnTo>
                  <a:lnTo>
                    <a:pt x="2908" y="1361"/>
                  </a:lnTo>
                  <a:lnTo>
                    <a:pt x="2870" y="1367"/>
                  </a:lnTo>
                  <a:lnTo>
                    <a:pt x="684" y="1367"/>
                  </a:lnTo>
                  <a:lnTo>
                    <a:pt x="646" y="1361"/>
                  </a:lnTo>
                  <a:lnTo>
                    <a:pt x="612" y="1345"/>
                  </a:lnTo>
                  <a:lnTo>
                    <a:pt x="582" y="1324"/>
                  </a:lnTo>
                  <a:lnTo>
                    <a:pt x="562" y="1292"/>
                  </a:lnTo>
                  <a:lnTo>
                    <a:pt x="14" y="199"/>
                  </a:lnTo>
                  <a:lnTo>
                    <a:pt x="4" y="165"/>
                  </a:lnTo>
                  <a:lnTo>
                    <a:pt x="0" y="132"/>
                  </a:lnTo>
                  <a:lnTo>
                    <a:pt x="6" y="100"/>
                  </a:lnTo>
                  <a:lnTo>
                    <a:pt x="20" y="68"/>
                  </a:lnTo>
                  <a:lnTo>
                    <a:pt x="40" y="42"/>
                  </a:lnTo>
                  <a:lnTo>
                    <a:pt x="68" y="20"/>
                  </a:lnTo>
                  <a:lnTo>
                    <a:pt x="100" y="6"/>
                  </a:lnTo>
                  <a:lnTo>
                    <a:pt x="13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57" name="Freeform 219">
              <a:extLst>
                <a:ext uri="{FF2B5EF4-FFF2-40B4-BE49-F238E27FC236}">
                  <a16:creationId xmlns:a16="http://schemas.microsoft.com/office/drawing/2014/main" id="{2B120D74-2C24-490B-8883-CB9CAA9D9142}"/>
                </a:ext>
              </a:extLst>
            </p:cNvPr>
            <p:cNvSpPr>
              <a:spLocks/>
            </p:cNvSpPr>
            <p:nvPr/>
          </p:nvSpPr>
          <p:spPr bwMode="auto">
            <a:xfrm>
              <a:off x="9991726" y="2457451"/>
              <a:ext cx="1085850" cy="1409700"/>
            </a:xfrm>
            <a:custGeom>
              <a:avLst/>
              <a:gdLst>
                <a:gd name="T0" fmla="*/ 774 w 1368"/>
                <a:gd name="T1" fmla="*/ 4 h 1776"/>
                <a:gd name="T2" fmla="*/ 941 w 1368"/>
                <a:gd name="T3" fmla="*/ 38 h 1776"/>
                <a:gd name="T4" fmla="*/ 1089 w 1368"/>
                <a:gd name="T5" fmla="*/ 104 h 1776"/>
                <a:gd name="T6" fmla="*/ 1211 w 1368"/>
                <a:gd name="T7" fmla="*/ 193 h 1776"/>
                <a:gd name="T8" fmla="*/ 1300 w 1368"/>
                <a:gd name="T9" fmla="*/ 307 h 1776"/>
                <a:gd name="T10" fmla="*/ 1354 w 1368"/>
                <a:gd name="T11" fmla="*/ 436 h 1776"/>
                <a:gd name="T12" fmla="*/ 1364 w 1368"/>
                <a:gd name="T13" fmla="*/ 544 h 1776"/>
                <a:gd name="T14" fmla="*/ 1334 w 1368"/>
                <a:gd name="T15" fmla="*/ 608 h 1776"/>
                <a:gd name="T16" fmla="*/ 1279 w 1368"/>
                <a:gd name="T17" fmla="*/ 648 h 1776"/>
                <a:gd name="T18" fmla="*/ 1207 w 1368"/>
                <a:gd name="T19" fmla="*/ 656 h 1776"/>
                <a:gd name="T20" fmla="*/ 1143 w 1368"/>
                <a:gd name="T21" fmla="*/ 626 h 1776"/>
                <a:gd name="T22" fmla="*/ 1103 w 1368"/>
                <a:gd name="T23" fmla="*/ 568 h 1776"/>
                <a:gd name="T24" fmla="*/ 1085 w 1368"/>
                <a:gd name="T25" fmla="*/ 484 h 1776"/>
                <a:gd name="T26" fmla="*/ 1031 w 1368"/>
                <a:gd name="T27" fmla="*/ 401 h 1776"/>
                <a:gd name="T28" fmla="*/ 939 w 1368"/>
                <a:gd name="T29" fmla="*/ 333 h 1776"/>
                <a:gd name="T30" fmla="*/ 822 w 1368"/>
                <a:gd name="T31" fmla="*/ 289 h 1776"/>
                <a:gd name="T32" fmla="*/ 684 w 1368"/>
                <a:gd name="T33" fmla="*/ 273 h 1776"/>
                <a:gd name="T34" fmla="*/ 543 w 1368"/>
                <a:gd name="T35" fmla="*/ 291 h 1776"/>
                <a:gd name="T36" fmla="*/ 423 w 1368"/>
                <a:gd name="T37" fmla="*/ 339 h 1776"/>
                <a:gd name="T38" fmla="*/ 331 w 1368"/>
                <a:gd name="T39" fmla="*/ 409 h 1776"/>
                <a:gd name="T40" fmla="*/ 281 w 1368"/>
                <a:gd name="T41" fmla="*/ 498 h 1776"/>
                <a:gd name="T42" fmla="*/ 279 w 1368"/>
                <a:gd name="T43" fmla="*/ 588 h 1776"/>
                <a:gd name="T44" fmla="*/ 319 w 1368"/>
                <a:gd name="T45" fmla="*/ 664 h 1776"/>
                <a:gd name="T46" fmla="*/ 397 w 1368"/>
                <a:gd name="T47" fmla="*/ 725 h 1776"/>
                <a:gd name="T48" fmla="*/ 519 w 1368"/>
                <a:gd name="T49" fmla="*/ 777 h 1776"/>
                <a:gd name="T50" fmla="*/ 682 w 1368"/>
                <a:gd name="T51" fmla="*/ 817 h 1776"/>
                <a:gd name="T52" fmla="*/ 818 w 1368"/>
                <a:gd name="T53" fmla="*/ 845 h 1776"/>
                <a:gd name="T54" fmla="*/ 1001 w 1368"/>
                <a:gd name="T55" fmla="*/ 903 h 1776"/>
                <a:gd name="T56" fmla="*/ 1147 w 1368"/>
                <a:gd name="T57" fmla="*/ 977 h 1776"/>
                <a:gd name="T58" fmla="*/ 1257 w 1368"/>
                <a:gd name="T59" fmla="*/ 1066 h 1776"/>
                <a:gd name="T60" fmla="*/ 1328 w 1368"/>
                <a:gd name="T61" fmla="*/ 1174 h 1776"/>
                <a:gd name="T62" fmla="*/ 1362 w 1368"/>
                <a:gd name="T63" fmla="*/ 1298 h 1776"/>
                <a:gd name="T64" fmla="*/ 1362 w 1368"/>
                <a:gd name="T65" fmla="*/ 1435 h 1776"/>
                <a:gd name="T66" fmla="*/ 1318 w 1368"/>
                <a:gd name="T67" fmla="*/ 1569 h 1776"/>
                <a:gd name="T68" fmla="*/ 1235 w 1368"/>
                <a:gd name="T69" fmla="*/ 1690 h 1776"/>
                <a:gd name="T70" fmla="*/ 1151 w 1368"/>
                <a:gd name="T71" fmla="*/ 1762 h 1776"/>
                <a:gd name="T72" fmla="*/ 1091 w 1368"/>
                <a:gd name="T73" fmla="*/ 1776 h 1776"/>
                <a:gd name="T74" fmla="*/ 1035 w 1368"/>
                <a:gd name="T75" fmla="*/ 1762 h 1776"/>
                <a:gd name="T76" fmla="*/ 985 w 1368"/>
                <a:gd name="T77" fmla="*/ 1726 h 1776"/>
                <a:gd name="T78" fmla="*/ 955 w 1368"/>
                <a:gd name="T79" fmla="*/ 1662 h 1776"/>
                <a:gd name="T80" fmla="*/ 963 w 1368"/>
                <a:gd name="T81" fmla="*/ 1593 h 1776"/>
                <a:gd name="T82" fmla="*/ 1003 w 1368"/>
                <a:gd name="T83" fmla="*/ 1535 h 1776"/>
                <a:gd name="T84" fmla="*/ 1045 w 1368"/>
                <a:gd name="T85" fmla="*/ 1491 h 1776"/>
                <a:gd name="T86" fmla="*/ 1079 w 1368"/>
                <a:gd name="T87" fmla="*/ 1435 h 1776"/>
                <a:gd name="T88" fmla="*/ 1093 w 1368"/>
                <a:gd name="T89" fmla="*/ 1365 h 1776"/>
                <a:gd name="T90" fmla="*/ 1075 w 1368"/>
                <a:gd name="T91" fmla="*/ 1284 h 1776"/>
                <a:gd name="T92" fmla="*/ 1015 w 1368"/>
                <a:gd name="T93" fmla="*/ 1214 h 1776"/>
                <a:gd name="T94" fmla="*/ 916 w 1368"/>
                <a:gd name="T95" fmla="*/ 1158 h 1776"/>
                <a:gd name="T96" fmla="*/ 774 w 1368"/>
                <a:gd name="T97" fmla="*/ 1114 h 1776"/>
                <a:gd name="T98" fmla="*/ 656 w 1368"/>
                <a:gd name="T99" fmla="*/ 1090 h 1776"/>
                <a:gd name="T100" fmla="*/ 455 w 1368"/>
                <a:gd name="T101" fmla="*/ 1040 h 1776"/>
                <a:gd name="T102" fmla="*/ 289 w 1368"/>
                <a:gd name="T103" fmla="*/ 975 h 1776"/>
                <a:gd name="T104" fmla="*/ 162 w 1368"/>
                <a:gd name="T105" fmla="*/ 893 h 1776"/>
                <a:gd name="T106" fmla="*/ 72 w 1368"/>
                <a:gd name="T107" fmla="*/ 793 h 1776"/>
                <a:gd name="T108" fmla="*/ 18 w 1368"/>
                <a:gd name="T109" fmla="*/ 678 h 1776"/>
                <a:gd name="T110" fmla="*/ 0 w 1368"/>
                <a:gd name="T111" fmla="*/ 546 h 1776"/>
                <a:gd name="T112" fmla="*/ 26 w 1368"/>
                <a:gd name="T113" fmla="*/ 401 h 1776"/>
                <a:gd name="T114" fmla="*/ 94 w 1368"/>
                <a:gd name="T115" fmla="*/ 271 h 1776"/>
                <a:gd name="T116" fmla="*/ 201 w 1368"/>
                <a:gd name="T117" fmla="*/ 159 h 1776"/>
                <a:gd name="T118" fmla="*/ 339 w 1368"/>
                <a:gd name="T119" fmla="*/ 74 h 1776"/>
                <a:gd name="T120" fmla="*/ 503 w 1368"/>
                <a:gd name="T121" fmla="*/ 20 h 1776"/>
                <a:gd name="T122" fmla="*/ 684 w 1368"/>
                <a:gd name="T123" fmla="*/ 0 h 17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68" h="1776">
                  <a:moveTo>
                    <a:pt x="684" y="0"/>
                  </a:moveTo>
                  <a:lnTo>
                    <a:pt x="774" y="4"/>
                  </a:lnTo>
                  <a:lnTo>
                    <a:pt x="860" y="18"/>
                  </a:lnTo>
                  <a:lnTo>
                    <a:pt x="941" y="38"/>
                  </a:lnTo>
                  <a:lnTo>
                    <a:pt x="1017" y="68"/>
                  </a:lnTo>
                  <a:lnTo>
                    <a:pt x="1089" y="104"/>
                  </a:lnTo>
                  <a:lnTo>
                    <a:pt x="1153" y="145"/>
                  </a:lnTo>
                  <a:lnTo>
                    <a:pt x="1211" y="193"/>
                  </a:lnTo>
                  <a:lnTo>
                    <a:pt x="1261" y="247"/>
                  </a:lnTo>
                  <a:lnTo>
                    <a:pt x="1300" y="307"/>
                  </a:lnTo>
                  <a:lnTo>
                    <a:pt x="1332" y="371"/>
                  </a:lnTo>
                  <a:lnTo>
                    <a:pt x="1354" y="436"/>
                  </a:lnTo>
                  <a:lnTo>
                    <a:pt x="1366" y="508"/>
                  </a:lnTo>
                  <a:lnTo>
                    <a:pt x="1364" y="544"/>
                  </a:lnTo>
                  <a:lnTo>
                    <a:pt x="1354" y="578"/>
                  </a:lnTo>
                  <a:lnTo>
                    <a:pt x="1334" y="608"/>
                  </a:lnTo>
                  <a:lnTo>
                    <a:pt x="1308" y="632"/>
                  </a:lnTo>
                  <a:lnTo>
                    <a:pt x="1279" y="648"/>
                  </a:lnTo>
                  <a:lnTo>
                    <a:pt x="1243" y="656"/>
                  </a:lnTo>
                  <a:lnTo>
                    <a:pt x="1207" y="656"/>
                  </a:lnTo>
                  <a:lnTo>
                    <a:pt x="1173" y="644"/>
                  </a:lnTo>
                  <a:lnTo>
                    <a:pt x="1143" y="626"/>
                  </a:lnTo>
                  <a:lnTo>
                    <a:pt x="1119" y="598"/>
                  </a:lnTo>
                  <a:lnTo>
                    <a:pt x="1103" y="568"/>
                  </a:lnTo>
                  <a:lnTo>
                    <a:pt x="1095" y="532"/>
                  </a:lnTo>
                  <a:lnTo>
                    <a:pt x="1085" y="484"/>
                  </a:lnTo>
                  <a:lnTo>
                    <a:pt x="1063" y="440"/>
                  </a:lnTo>
                  <a:lnTo>
                    <a:pt x="1031" y="401"/>
                  </a:lnTo>
                  <a:lnTo>
                    <a:pt x="989" y="365"/>
                  </a:lnTo>
                  <a:lnTo>
                    <a:pt x="939" y="333"/>
                  </a:lnTo>
                  <a:lnTo>
                    <a:pt x="884" y="309"/>
                  </a:lnTo>
                  <a:lnTo>
                    <a:pt x="822" y="289"/>
                  </a:lnTo>
                  <a:lnTo>
                    <a:pt x="754" y="277"/>
                  </a:lnTo>
                  <a:lnTo>
                    <a:pt x="684" y="273"/>
                  </a:lnTo>
                  <a:lnTo>
                    <a:pt x="612" y="277"/>
                  </a:lnTo>
                  <a:lnTo>
                    <a:pt x="543" y="291"/>
                  </a:lnTo>
                  <a:lnTo>
                    <a:pt x="479" y="311"/>
                  </a:lnTo>
                  <a:lnTo>
                    <a:pt x="423" y="339"/>
                  </a:lnTo>
                  <a:lnTo>
                    <a:pt x="373" y="371"/>
                  </a:lnTo>
                  <a:lnTo>
                    <a:pt x="331" y="409"/>
                  </a:lnTo>
                  <a:lnTo>
                    <a:pt x="301" y="452"/>
                  </a:lnTo>
                  <a:lnTo>
                    <a:pt x="281" y="498"/>
                  </a:lnTo>
                  <a:lnTo>
                    <a:pt x="275" y="546"/>
                  </a:lnTo>
                  <a:lnTo>
                    <a:pt x="279" y="588"/>
                  </a:lnTo>
                  <a:lnTo>
                    <a:pt x="293" y="628"/>
                  </a:lnTo>
                  <a:lnTo>
                    <a:pt x="319" y="664"/>
                  </a:lnTo>
                  <a:lnTo>
                    <a:pt x="353" y="698"/>
                  </a:lnTo>
                  <a:lnTo>
                    <a:pt x="397" y="725"/>
                  </a:lnTo>
                  <a:lnTo>
                    <a:pt x="453" y="753"/>
                  </a:lnTo>
                  <a:lnTo>
                    <a:pt x="519" y="777"/>
                  </a:lnTo>
                  <a:lnTo>
                    <a:pt x="594" y="797"/>
                  </a:lnTo>
                  <a:lnTo>
                    <a:pt x="682" y="817"/>
                  </a:lnTo>
                  <a:lnTo>
                    <a:pt x="712" y="821"/>
                  </a:lnTo>
                  <a:lnTo>
                    <a:pt x="818" y="845"/>
                  </a:lnTo>
                  <a:lnTo>
                    <a:pt x="916" y="871"/>
                  </a:lnTo>
                  <a:lnTo>
                    <a:pt x="1001" y="903"/>
                  </a:lnTo>
                  <a:lnTo>
                    <a:pt x="1079" y="937"/>
                  </a:lnTo>
                  <a:lnTo>
                    <a:pt x="1147" y="977"/>
                  </a:lnTo>
                  <a:lnTo>
                    <a:pt x="1207" y="1018"/>
                  </a:lnTo>
                  <a:lnTo>
                    <a:pt x="1257" y="1066"/>
                  </a:lnTo>
                  <a:lnTo>
                    <a:pt x="1296" y="1118"/>
                  </a:lnTo>
                  <a:lnTo>
                    <a:pt x="1328" y="1174"/>
                  </a:lnTo>
                  <a:lnTo>
                    <a:pt x="1350" y="1234"/>
                  </a:lnTo>
                  <a:lnTo>
                    <a:pt x="1362" y="1298"/>
                  </a:lnTo>
                  <a:lnTo>
                    <a:pt x="1368" y="1365"/>
                  </a:lnTo>
                  <a:lnTo>
                    <a:pt x="1362" y="1435"/>
                  </a:lnTo>
                  <a:lnTo>
                    <a:pt x="1346" y="1505"/>
                  </a:lnTo>
                  <a:lnTo>
                    <a:pt x="1318" y="1569"/>
                  </a:lnTo>
                  <a:lnTo>
                    <a:pt x="1282" y="1632"/>
                  </a:lnTo>
                  <a:lnTo>
                    <a:pt x="1235" y="1690"/>
                  </a:lnTo>
                  <a:lnTo>
                    <a:pt x="1179" y="1744"/>
                  </a:lnTo>
                  <a:lnTo>
                    <a:pt x="1151" y="1762"/>
                  </a:lnTo>
                  <a:lnTo>
                    <a:pt x="1123" y="1772"/>
                  </a:lnTo>
                  <a:lnTo>
                    <a:pt x="1091" y="1776"/>
                  </a:lnTo>
                  <a:lnTo>
                    <a:pt x="1061" y="1772"/>
                  </a:lnTo>
                  <a:lnTo>
                    <a:pt x="1035" y="1762"/>
                  </a:lnTo>
                  <a:lnTo>
                    <a:pt x="1009" y="1748"/>
                  </a:lnTo>
                  <a:lnTo>
                    <a:pt x="985" y="1726"/>
                  </a:lnTo>
                  <a:lnTo>
                    <a:pt x="967" y="1696"/>
                  </a:lnTo>
                  <a:lnTo>
                    <a:pt x="955" y="1662"/>
                  </a:lnTo>
                  <a:lnTo>
                    <a:pt x="955" y="1626"/>
                  </a:lnTo>
                  <a:lnTo>
                    <a:pt x="963" y="1593"/>
                  </a:lnTo>
                  <a:lnTo>
                    <a:pt x="979" y="1561"/>
                  </a:lnTo>
                  <a:lnTo>
                    <a:pt x="1003" y="1535"/>
                  </a:lnTo>
                  <a:lnTo>
                    <a:pt x="1025" y="1515"/>
                  </a:lnTo>
                  <a:lnTo>
                    <a:pt x="1045" y="1491"/>
                  </a:lnTo>
                  <a:lnTo>
                    <a:pt x="1065" y="1465"/>
                  </a:lnTo>
                  <a:lnTo>
                    <a:pt x="1079" y="1435"/>
                  </a:lnTo>
                  <a:lnTo>
                    <a:pt x="1091" y="1401"/>
                  </a:lnTo>
                  <a:lnTo>
                    <a:pt x="1093" y="1365"/>
                  </a:lnTo>
                  <a:lnTo>
                    <a:pt x="1089" y="1323"/>
                  </a:lnTo>
                  <a:lnTo>
                    <a:pt x="1075" y="1284"/>
                  </a:lnTo>
                  <a:lnTo>
                    <a:pt x="1049" y="1248"/>
                  </a:lnTo>
                  <a:lnTo>
                    <a:pt x="1015" y="1214"/>
                  </a:lnTo>
                  <a:lnTo>
                    <a:pt x="971" y="1186"/>
                  </a:lnTo>
                  <a:lnTo>
                    <a:pt x="916" y="1158"/>
                  </a:lnTo>
                  <a:lnTo>
                    <a:pt x="850" y="1134"/>
                  </a:lnTo>
                  <a:lnTo>
                    <a:pt x="774" y="1114"/>
                  </a:lnTo>
                  <a:lnTo>
                    <a:pt x="686" y="1094"/>
                  </a:lnTo>
                  <a:lnTo>
                    <a:pt x="656" y="1090"/>
                  </a:lnTo>
                  <a:lnTo>
                    <a:pt x="551" y="1066"/>
                  </a:lnTo>
                  <a:lnTo>
                    <a:pt x="455" y="1040"/>
                  </a:lnTo>
                  <a:lnTo>
                    <a:pt x="367" y="1011"/>
                  </a:lnTo>
                  <a:lnTo>
                    <a:pt x="289" y="975"/>
                  </a:lnTo>
                  <a:lnTo>
                    <a:pt x="221" y="935"/>
                  </a:lnTo>
                  <a:lnTo>
                    <a:pt x="162" y="893"/>
                  </a:lnTo>
                  <a:lnTo>
                    <a:pt x="112" y="845"/>
                  </a:lnTo>
                  <a:lnTo>
                    <a:pt x="72" y="793"/>
                  </a:lnTo>
                  <a:lnTo>
                    <a:pt x="40" y="737"/>
                  </a:lnTo>
                  <a:lnTo>
                    <a:pt x="18" y="678"/>
                  </a:lnTo>
                  <a:lnTo>
                    <a:pt x="6" y="614"/>
                  </a:lnTo>
                  <a:lnTo>
                    <a:pt x="0" y="546"/>
                  </a:lnTo>
                  <a:lnTo>
                    <a:pt x="6" y="472"/>
                  </a:lnTo>
                  <a:lnTo>
                    <a:pt x="26" y="401"/>
                  </a:lnTo>
                  <a:lnTo>
                    <a:pt x="54" y="333"/>
                  </a:lnTo>
                  <a:lnTo>
                    <a:pt x="94" y="271"/>
                  </a:lnTo>
                  <a:lnTo>
                    <a:pt x="144" y="213"/>
                  </a:lnTo>
                  <a:lnTo>
                    <a:pt x="201" y="159"/>
                  </a:lnTo>
                  <a:lnTo>
                    <a:pt x="267" y="114"/>
                  </a:lnTo>
                  <a:lnTo>
                    <a:pt x="339" y="74"/>
                  </a:lnTo>
                  <a:lnTo>
                    <a:pt x="419" y="42"/>
                  </a:lnTo>
                  <a:lnTo>
                    <a:pt x="503" y="20"/>
                  </a:lnTo>
                  <a:lnTo>
                    <a:pt x="592" y="4"/>
                  </a:lnTo>
                  <a:lnTo>
                    <a:pt x="68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58" name="Freeform 220">
              <a:extLst>
                <a:ext uri="{FF2B5EF4-FFF2-40B4-BE49-F238E27FC236}">
                  <a16:creationId xmlns:a16="http://schemas.microsoft.com/office/drawing/2014/main" id="{BD0F38F7-E930-4825-A67D-6966A15EAB55}"/>
                </a:ext>
              </a:extLst>
            </p:cNvPr>
            <p:cNvSpPr>
              <a:spLocks/>
            </p:cNvSpPr>
            <p:nvPr/>
          </p:nvSpPr>
          <p:spPr bwMode="auto">
            <a:xfrm>
              <a:off x="10425113" y="2239963"/>
              <a:ext cx="215900" cy="1409700"/>
            </a:xfrm>
            <a:custGeom>
              <a:avLst/>
              <a:gdLst>
                <a:gd name="T0" fmla="*/ 137 w 273"/>
                <a:gd name="T1" fmla="*/ 0 h 1776"/>
                <a:gd name="T2" fmla="*/ 173 w 273"/>
                <a:gd name="T3" fmla="*/ 4 h 1776"/>
                <a:gd name="T4" fmla="*/ 205 w 273"/>
                <a:gd name="T5" fmla="*/ 18 h 1776"/>
                <a:gd name="T6" fmla="*/ 233 w 273"/>
                <a:gd name="T7" fmla="*/ 40 h 1776"/>
                <a:gd name="T8" fmla="*/ 255 w 273"/>
                <a:gd name="T9" fmla="*/ 68 h 1776"/>
                <a:gd name="T10" fmla="*/ 269 w 273"/>
                <a:gd name="T11" fmla="*/ 99 h 1776"/>
                <a:gd name="T12" fmla="*/ 273 w 273"/>
                <a:gd name="T13" fmla="*/ 135 h 1776"/>
                <a:gd name="T14" fmla="*/ 273 w 273"/>
                <a:gd name="T15" fmla="*/ 1638 h 1776"/>
                <a:gd name="T16" fmla="*/ 269 w 273"/>
                <a:gd name="T17" fmla="*/ 1674 h 1776"/>
                <a:gd name="T18" fmla="*/ 255 w 273"/>
                <a:gd name="T19" fmla="*/ 1708 h 1776"/>
                <a:gd name="T20" fmla="*/ 233 w 273"/>
                <a:gd name="T21" fmla="*/ 1734 h 1776"/>
                <a:gd name="T22" fmla="*/ 205 w 273"/>
                <a:gd name="T23" fmla="*/ 1756 h 1776"/>
                <a:gd name="T24" fmla="*/ 173 w 273"/>
                <a:gd name="T25" fmla="*/ 1770 h 1776"/>
                <a:gd name="T26" fmla="*/ 137 w 273"/>
                <a:gd name="T27" fmla="*/ 1776 h 1776"/>
                <a:gd name="T28" fmla="*/ 101 w 273"/>
                <a:gd name="T29" fmla="*/ 1770 h 1776"/>
                <a:gd name="T30" fmla="*/ 67 w 273"/>
                <a:gd name="T31" fmla="*/ 1756 h 1776"/>
                <a:gd name="T32" fmla="*/ 39 w 273"/>
                <a:gd name="T33" fmla="*/ 1734 h 1776"/>
                <a:gd name="T34" fmla="*/ 19 w 273"/>
                <a:gd name="T35" fmla="*/ 1708 h 1776"/>
                <a:gd name="T36" fmla="*/ 5 w 273"/>
                <a:gd name="T37" fmla="*/ 1674 h 1776"/>
                <a:gd name="T38" fmla="*/ 0 w 273"/>
                <a:gd name="T39" fmla="*/ 1638 h 1776"/>
                <a:gd name="T40" fmla="*/ 0 w 273"/>
                <a:gd name="T41" fmla="*/ 135 h 1776"/>
                <a:gd name="T42" fmla="*/ 5 w 273"/>
                <a:gd name="T43" fmla="*/ 99 h 1776"/>
                <a:gd name="T44" fmla="*/ 19 w 273"/>
                <a:gd name="T45" fmla="*/ 68 h 1776"/>
                <a:gd name="T46" fmla="*/ 39 w 273"/>
                <a:gd name="T47" fmla="*/ 40 h 1776"/>
                <a:gd name="T48" fmla="*/ 67 w 273"/>
                <a:gd name="T49" fmla="*/ 18 h 1776"/>
                <a:gd name="T50" fmla="*/ 101 w 273"/>
                <a:gd name="T51" fmla="*/ 4 h 1776"/>
                <a:gd name="T52" fmla="*/ 137 w 273"/>
                <a:gd name="T53" fmla="*/ 0 h 17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3" h="1776">
                  <a:moveTo>
                    <a:pt x="137" y="0"/>
                  </a:moveTo>
                  <a:lnTo>
                    <a:pt x="173" y="4"/>
                  </a:lnTo>
                  <a:lnTo>
                    <a:pt x="205" y="18"/>
                  </a:lnTo>
                  <a:lnTo>
                    <a:pt x="233" y="40"/>
                  </a:lnTo>
                  <a:lnTo>
                    <a:pt x="255" y="68"/>
                  </a:lnTo>
                  <a:lnTo>
                    <a:pt x="269" y="99"/>
                  </a:lnTo>
                  <a:lnTo>
                    <a:pt x="273" y="135"/>
                  </a:lnTo>
                  <a:lnTo>
                    <a:pt x="273" y="1638"/>
                  </a:lnTo>
                  <a:lnTo>
                    <a:pt x="269" y="1674"/>
                  </a:lnTo>
                  <a:lnTo>
                    <a:pt x="255" y="1708"/>
                  </a:lnTo>
                  <a:lnTo>
                    <a:pt x="233" y="1734"/>
                  </a:lnTo>
                  <a:lnTo>
                    <a:pt x="205" y="1756"/>
                  </a:lnTo>
                  <a:lnTo>
                    <a:pt x="173" y="1770"/>
                  </a:lnTo>
                  <a:lnTo>
                    <a:pt x="137" y="1776"/>
                  </a:lnTo>
                  <a:lnTo>
                    <a:pt x="101" y="1770"/>
                  </a:lnTo>
                  <a:lnTo>
                    <a:pt x="67" y="1756"/>
                  </a:lnTo>
                  <a:lnTo>
                    <a:pt x="39" y="1734"/>
                  </a:lnTo>
                  <a:lnTo>
                    <a:pt x="19" y="1708"/>
                  </a:lnTo>
                  <a:lnTo>
                    <a:pt x="5" y="1674"/>
                  </a:lnTo>
                  <a:lnTo>
                    <a:pt x="0" y="1638"/>
                  </a:lnTo>
                  <a:lnTo>
                    <a:pt x="0" y="135"/>
                  </a:lnTo>
                  <a:lnTo>
                    <a:pt x="5" y="99"/>
                  </a:lnTo>
                  <a:lnTo>
                    <a:pt x="19" y="68"/>
                  </a:lnTo>
                  <a:lnTo>
                    <a:pt x="39" y="40"/>
                  </a:lnTo>
                  <a:lnTo>
                    <a:pt x="67" y="18"/>
                  </a:lnTo>
                  <a:lnTo>
                    <a:pt x="101" y="4"/>
                  </a:lnTo>
                  <a:lnTo>
                    <a:pt x="13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grpSp>
      <p:sp>
        <p:nvSpPr>
          <p:cNvPr id="59" name="TextBox 58">
            <a:extLst>
              <a:ext uri="{FF2B5EF4-FFF2-40B4-BE49-F238E27FC236}">
                <a16:creationId xmlns:a16="http://schemas.microsoft.com/office/drawing/2014/main" id="{B593792C-8ADD-4B74-B70B-51EB2A93C505}"/>
              </a:ext>
            </a:extLst>
          </p:cNvPr>
          <p:cNvSpPr txBox="1"/>
          <p:nvPr/>
        </p:nvSpPr>
        <p:spPr>
          <a:xfrm>
            <a:off x="8670639" y="1500932"/>
            <a:ext cx="3466494" cy="1477328"/>
          </a:xfrm>
          <a:prstGeom prst="rect">
            <a:avLst/>
          </a:prstGeom>
          <a:noFill/>
        </p:spPr>
        <p:txBody>
          <a:bodyPr wrap="square" lIns="0" tIns="0" rIns="0" bIns="0" rtlCol="0" anchor="t">
            <a:spAutoFit/>
          </a:bodyPr>
          <a:lstStyle/>
          <a:p>
            <a:r>
              <a:rPr lang="en-US" sz="1600" dirty="0"/>
              <a:t>A </a:t>
            </a:r>
            <a:r>
              <a:rPr lang="en-US" sz="1600" b="1" dirty="0"/>
              <a:t>user</a:t>
            </a:r>
            <a:r>
              <a:rPr lang="en-US" sz="1600" dirty="0"/>
              <a:t>-</a:t>
            </a:r>
            <a:r>
              <a:rPr lang="en-US" sz="1600" b="1" dirty="0"/>
              <a:t>defined function</a:t>
            </a:r>
            <a:r>
              <a:rPr lang="en-US" sz="1600" dirty="0"/>
              <a:t> (</a:t>
            </a:r>
            <a:r>
              <a:rPr lang="en-US" sz="1600" b="1" dirty="0"/>
              <a:t>UDF) in SQL</a:t>
            </a:r>
            <a:r>
              <a:rPr lang="en-US" sz="1600" dirty="0"/>
              <a:t> Server is a programming construct that accepts parameters, does work that typically makes use of the accepted parameters, and returns a type of result.</a:t>
            </a:r>
          </a:p>
          <a:p>
            <a:r>
              <a:rPr lang="en-US" sz="1600" dirty="0"/>
              <a:t>Types of UDF: </a:t>
            </a:r>
          </a:p>
        </p:txBody>
      </p:sp>
      <p:sp>
        <p:nvSpPr>
          <p:cNvPr id="60" name="TextBox 59">
            <a:extLst>
              <a:ext uri="{FF2B5EF4-FFF2-40B4-BE49-F238E27FC236}">
                <a16:creationId xmlns:a16="http://schemas.microsoft.com/office/drawing/2014/main" id="{D31D817E-9C7E-4D6D-A478-6EDB9E020E47}"/>
              </a:ext>
            </a:extLst>
          </p:cNvPr>
          <p:cNvSpPr txBox="1"/>
          <p:nvPr/>
        </p:nvSpPr>
        <p:spPr>
          <a:xfrm>
            <a:off x="8599327" y="869611"/>
            <a:ext cx="2020830" cy="276999"/>
          </a:xfrm>
          <a:prstGeom prst="rect">
            <a:avLst/>
          </a:prstGeom>
          <a:noFill/>
        </p:spPr>
        <p:txBody>
          <a:bodyPr wrap="square" lIns="0" tIns="0" rIns="0" bIns="0" rtlCol="0" anchor="t">
            <a:spAutoFit/>
          </a:bodyPr>
          <a:lstStyle/>
          <a:p>
            <a:pPr>
              <a:lnSpc>
                <a:spcPct val="90000"/>
              </a:lnSpc>
            </a:pPr>
            <a:r>
              <a:rPr lang="en-IN" sz="2000" b="1" dirty="0">
                <a:solidFill>
                  <a:schemeClr val="accent1"/>
                </a:solidFill>
                <a:ea typeface="Open Sans" panose="020B0606030504020204" pitchFamily="34" charset="0"/>
                <a:cs typeface="Arial" panose="020B0604020202020204" pitchFamily="34" charset="0"/>
              </a:rPr>
              <a:t> </a:t>
            </a:r>
            <a:r>
              <a:rPr lang="en-IN" sz="2000" b="1" dirty="0">
                <a:solidFill>
                  <a:schemeClr val="accent3"/>
                </a:solidFill>
                <a:ea typeface="Open Sans" panose="020B0606030504020204" pitchFamily="34" charset="0"/>
                <a:cs typeface="Arial" panose="020B0604020202020204" pitchFamily="34" charset="0"/>
              </a:rPr>
              <a:t>3</a:t>
            </a:r>
          </a:p>
        </p:txBody>
      </p:sp>
      <p:sp>
        <p:nvSpPr>
          <p:cNvPr id="61" name="TextBox 60">
            <a:extLst>
              <a:ext uri="{FF2B5EF4-FFF2-40B4-BE49-F238E27FC236}">
                <a16:creationId xmlns:a16="http://schemas.microsoft.com/office/drawing/2014/main" id="{E438D1B2-0A21-4007-AF12-00908B4AA581}"/>
              </a:ext>
            </a:extLst>
          </p:cNvPr>
          <p:cNvSpPr txBox="1"/>
          <p:nvPr/>
        </p:nvSpPr>
        <p:spPr>
          <a:xfrm>
            <a:off x="8630882" y="1231419"/>
            <a:ext cx="2954585" cy="276999"/>
          </a:xfrm>
          <a:prstGeom prst="rect">
            <a:avLst/>
          </a:prstGeom>
          <a:noFill/>
        </p:spPr>
        <p:txBody>
          <a:bodyPr wrap="square" lIns="0" tIns="0" rIns="0" bIns="0" rtlCol="0" anchor="t">
            <a:spAutoFit/>
          </a:bodyPr>
          <a:lstStyle/>
          <a:p>
            <a:pPr>
              <a:lnSpc>
                <a:spcPct val="90000"/>
              </a:lnSpc>
            </a:pPr>
            <a:r>
              <a:rPr lang="en-IN" sz="2000" b="1" dirty="0">
                <a:solidFill>
                  <a:schemeClr val="accent3"/>
                </a:solidFill>
                <a:latin typeface="Arial Black" panose="020B0A04020102020204" pitchFamily="34" charset="0"/>
                <a:ea typeface="Open Sans" panose="020B0606030504020204" pitchFamily="34" charset="0"/>
                <a:cs typeface="Arial" panose="020B0604020202020204" pitchFamily="34" charset="0"/>
              </a:rPr>
              <a:t>User Define Function</a:t>
            </a:r>
          </a:p>
        </p:txBody>
      </p:sp>
      <p:sp>
        <p:nvSpPr>
          <p:cNvPr id="62" name="TextBox 61">
            <a:extLst>
              <a:ext uri="{FF2B5EF4-FFF2-40B4-BE49-F238E27FC236}">
                <a16:creationId xmlns:a16="http://schemas.microsoft.com/office/drawing/2014/main" id="{0EB95F73-5DAD-4DA9-8906-3A5B9238CD71}"/>
              </a:ext>
            </a:extLst>
          </p:cNvPr>
          <p:cNvSpPr txBox="1"/>
          <p:nvPr/>
        </p:nvSpPr>
        <p:spPr>
          <a:xfrm>
            <a:off x="4962989" y="6151177"/>
            <a:ext cx="4025088" cy="492443"/>
          </a:xfrm>
          <a:prstGeom prst="rect">
            <a:avLst/>
          </a:prstGeom>
          <a:noFill/>
        </p:spPr>
        <p:txBody>
          <a:bodyPr wrap="square" lIns="0" tIns="0" rIns="0" bIns="0" rtlCol="0" anchor="t">
            <a:spAutoFit/>
          </a:bodyPr>
          <a:lstStyle/>
          <a:p>
            <a:pPr marL="285750" indent="-285750">
              <a:buFontTx/>
              <a:buChar char="-"/>
            </a:pPr>
            <a:r>
              <a:rPr lang="en-US" sz="1600" dirty="0"/>
              <a:t>Compile and Store and use again and again</a:t>
            </a:r>
          </a:p>
          <a:p>
            <a:pPr marL="285750" indent="-285750">
              <a:buFontTx/>
              <a:buChar char="-"/>
            </a:pPr>
            <a:r>
              <a:rPr lang="en-US" sz="1600" dirty="0"/>
              <a:t>Can have IN, INOUT, OUT multiple parameter</a:t>
            </a:r>
          </a:p>
        </p:txBody>
      </p:sp>
      <p:sp>
        <p:nvSpPr>
          <p:cNvPr id="63" name="TextBox 62">
            <a:extLst>
              <a:ext uri="{FF2B5EF4-FFF2-40B4-BE49-F238E27FC236}">
                <a16:creationId xmlns:a16="http://schemas.microsoft.com/office/drawing/2014/main" id="{FA565B24-DEA3-428A-94E6-027B339F303E}"/>
              </a:ext>
            </a:extLst>
          </p:cNvPr>
          <p:cNvSpPr txBox="1"/>
          <p:nvPr/>
        </p:nvSpPr>
        <p:spPr>
          <a:xfrm>
            <a:off x="4984448" y="5480093"/>
            <a:ext cx="2020830" cy="276999"/>
          </a:xfrm>
          <a:prstGeom prst="rect">
            <a:avLst/>
          </a:prstGeom>
          <a:noFill/>
        </p:spPr>
        <p:txBody>
          <a:bodyPr wrap="square" lIns="0" tIns="0" rIns="0" bIns="0" rtlCol="0" anchor="t">
            <a:spAutoFit/>
          </a:bodyPr>
          <a:lstStyle/>
          <a:p>
            <a:pPr>
              <a:lnSpc>
                <a:spcPct val="90000"/>
              </a:lnSpc>
            </a:pPr>
            <a:r>
              <a:rPr lang="en-IN" sz="2000" b="1" dirty="0">
                <a:solidFill>
                  <a:schemeClr val="accent1"/>
                </a:solidFill>
                <a:ea typeface="Open Sans" panose="020B0606030504020204" pitchFamily="34" charset="0"/>
                <a:cs typeface="Arial" panose="020B0604020202020204" pitchFamily="34" charset="0"/>
              </a:rPr>
              <a:t> </a:t>
            </a:r>
            <a:r>
              <a:rPr lang="en-IN" sz="2000" b="1" dirty="0">
                <a:solidFill>
                  <a:schemeClr val="accent2"/>
                </a:solidFill>
                <a:ea typeface="Open Sans" panose="020B0606030504020204" pitchFamily="34" charset="0"/>
                <a:cs typeface="Arial" panose="020B0604020202020204" pitchFamily="34" charset="0"/>
              </a:rPr>
              <a:t>2</a:t>
            </a:r>
          </a:p>
        </p:txBody>
      </p:sp>
      <p:sp>
        <p:nvSpPr>
          <p:cNvPr id="64" name="TextBox 63">
            <a:extLst>
              <a:ext uri="{FF2B5EF4-FFF2-40B4-BE49-F238E27FC236}">
                <a16:creationId xmlns:a16="http://schemas.microsoft.com/office/drawing/2014/main" id="{81B41C58-844B-43D1-B3EE-CB4D172AB87C}"/>
              </a:ext>
            </a:extLst>
          </p:cNvPr>
          <p:cNvSpPr txBox="1"/>
          <p:nvPr/>
        </p:nvSpPr>
        <p:spPr>
          <a:xfrm>
            <a:off x="4962990" y="5841901"/>
            <a:ext cx="2484732" cy="276999"/>
          </a:xfrm>
          <a:prstGeom prst="rect">
            <a:avLst/>
          </a:prstGeom>
          <a:noFill/>
        </p:spPr>
        <p:txBody>
          <a:bodyPr wrap="square" lIns="0" tIns="0" rIns="0" bIns="0" rtlCol="0" anchor="t">
            <a:spAutoFit/>
          </a:bodyPr>
          <a:lstStyle/>
          <a:p>
            <a:pPr>
              <a:lnSpc>
                <a:spcPct val="90000"/>
              </a:lnSpc>
            </a:pPr>
            <a:r>
              <a:rPr lang="en-IN" sz="2000" b="1" dirty="0">
                <a:solidFill>
                  <a:schemeClr val="accent2"/>
                </a:solidFill>
                <a:latin typeface="Arial Black" panose="020B0A04020102020204" pitchFamily="34" charset="0"/>
                <a:ea typeface="Open Sans" panose="020B0606030504020204" pitchFamily="34" charset="0"/>
                <a:cs typeface="Arial" panose="020B0604020202020204" pitchFamily="34" charset="0"/>
              </a:rPr>
              <a:t>Stored Procedure</a:t>
            </a:r>
          </a:p>
        </p:txBody>
      </p:sp>
      <p:sp>
        <p:nvSpPr>
          <p:cNvPr id="65" name="Oval 64">
            <a:extLst>
              <a:ext uri="{FF2B5EF4-FFF2-40B4-BE49-F238E27FC236}">
                <a16:creationId xmlns:a16="http://schemas.microsoft.com/office/drawing/2014/main" id="{C7513383-8688-4CF1-8909-F864AC64E927}"/>
              </a:ext>
            </a:extLst>
          </p:cNvPr>
          <p:cNvSpPr/>
          <p:nvPr/>
        </p:nvSpPr>
        <p:spPr>
          <a:xfrm>
            <a:off x="4861284" y="3640854"/>
            <a:ext cx="253515" cy="232963"/>
          </a:xfrm>
          <a:prstGeom prst="ellipse">
            <a:avLst/>
          </a:prstGeom>
          <a:solidFill>
            <a:schemeClr val="accent1"/>
          </a:solidFill>
          <a:ln w="127000">
            <a:gradFill>
              <a:gsLst>
                <a:gs pos="0">
                  <a:schemeClr val="bg1"/>
                </a:gs>
                <a:gs pos="100000">
                  <a:schemeClr val="bg1">
                    <a:lumMod val="95000"/>
                  </a:schemeClr>
                </a:gs>
              </a:gsLst>
              <a:lin ang="5400000" scaled="1"/>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6" name="Oval 65">
            <a:extLst>
              <a:ext uri="{FF2B5EF4-FFF2-40B4-BE49-F238E27FC236}">
                <a16:creationId xmlns:a16="http://schemas.microsoft.com/office/drawing/2014/main" id="{C7513383-8688-4CF1-8909-F864AC64E927}"/>
              </a:ext>
            </a:extLst>
          </p:cNvPr>
          <p:cNvSpPr/>
          <p:nvPr/>
        </p:nvSpPr>
        <p:spPr>
          <a:xfrm>
            <a:off x="6584068" y="3760129"/>
            <a:ext cx="253515" cy="232963"/>
          </a:xfrm>
          <a:prstGeom prst="ellipse">
            <a:avLst/>
          </a:prstGeom>
          <a:solidFill>
            <a:schemeClr val="accent1"/>
          </a:solidFill>
          <a:ln w="127000">
            <a:gradFill>
              <a:gsLst>
                <a:gs pos="0">
                  <a:schemeClr val="bg1"/>
                </a:gs>
                <a:gs pos="100000">
                  <a:schemeClr val="bg1">
                    <a:lumMod val="95000"/>
                  </a:schemeClr>
                </a:gs>
              </a:gsLst>
              <a:lin ang="5400000" scaled="1"/>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8" name="TextBox 67">
            <a:extLst>
              <a:ext uri="{FF2B5EF4-FFF2-40B4-BE49-F238E27FC236}">
                <a16:creationId xmlns:a16="http://schemas.microsoft.com/office/drawing/2014/main" id="{E438D1B2-0A21-4007-AF12-00908B4AA581}"/>
              </a:ext>
            </a:extLst>
          </p:cNvPr>
          <p:cNvSpPr txBox="1"/>
          <p:nvPr/>
        </p:nvSpPr>
        <p:spPr>
          <a:xfrm>
            <a:off x="8996885" y="3084623"/>
            <a:ext cx="2954585" cy="276999"/>
          </a:xfrm>
          <a:prstGeom prst="rect">
            <a:avLst/>
          </a:prstGeom>
          <a:noFill/>
        </p:spPr>
        <p:txBody>
          <a:bodyPr wrap="square" lIns="0" tIns="0" rIns="0" bIns="0" rtlCol="0" anchor="t">
            <a:spAutoFit/>
          </a:bodyPr>
          <a:lstStyle/>
          <a:p>
            <a:pPr>
              <a:lnSpc>
                <a:spcPct val="90000"/>
              </a:lnSpc>
            </a:pPr>
            <a:r>
              <a:rPr lang="en-IN" sz="2000" b="1" dirty="0">
                <a:solidFill>
                  <a:schemeClr val="accent3"/>
                </a:solidFill>
                <a:latin typeface="Arial Black" panose="020B0A04020102020204" pitchFamily="34" charset="0"/>
                <a:ea typeface="Open Sans" panose="020B0606030504020204" pitchFamily="34" charset="0"/>
                <a:cs typeface="Arial" panose="020B0604020202020204" pitchFamily="34" charset="0"/>
              </a:rPr>
              <a:t>Scaler UDF</a:t>
            </a:r>
          </a:p>
        </p:txBody>
      </p:sp>
      <p:sp>
        <p:nvSpPr>
          <p:cNvPr id="69" name="TextBox 68">
            <a:extLst>
              <a:ext uri="{FF2B5EF4-FFF2-40B4-BE49-F238E27FC236}">
                <a16:creationId xmlns:a16="http://schemas.microsoft.com/office/drawing/2014/main" id="{E438D1B2-0A21-4007-AF12-00908B4AA581}"/>
              </a:ext>
            </a:extLst>
          </p:cNvPr>
          <p:cNvSpPr txBox="1"/>
          <p:nvPr/>
        </p:nvSpPr>
        <p:spPr>
          <a:xfrm>
            <a:off x="9008815" y="3467986"/>
            <a:ext cx="2954585" cy="276999"/>
          </a:xfrm>
          <a:prstGeom prst="rect">
            <a:avLst/>
          </a:prstGeom>
          <a:noFill/>
        </p:spPr>
        <p:txBody>
          <a:bodyPr wrap="square" lIns="0" tIns="0" rIns="0" bIns="0" rtlCol="0" anchor="t">
            <a:spAutoFit/>
          </a:bodyPr>
          <a:lstStyle/>
          <a:p>
            <a:pPr>
              <a:lnSpc>
                <a:spcPct val="90000"/>
              </a:lnSpc>
            </a:pPr>
            <a:r>
              <a:rPr lang="en-IN" sz="2000" b="1" dirty="0">
                <a:solidFill>
                  <a:schemeClr val="accent3"/>
                </a:solidFill>
                <a:latin typeface="Arial Black" panose="020B0A04020102020204" pitchFamily="34" charset="0"/>
                <a:ea typeface="Open Sans" panose="020B0606030504020204" pitchFamily="34" charset="0"/>
                <a:cs typeface="Arial" panose="020B0604020202020204" pitchFamily="34" charset="0"/>
              </a:rPr>
              <a:t>Table UDF</a:t>
            </a:r>
          </a:p>
        </p:txBody>
      </p:sp>
    </p:spTree>
    <p:extLst>
      <p:ext uri="{BB962C8B-B14F-4D97-AF65-F5344CB8AC3E}">
        <p14:creationId xmlns:p14="http://schemas.microsoft.com/office/powerpoint/2010/main" val="1498059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User Defined Function ( UDF )</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67" name="Freeform: Shape 43">
            <a:extLst>
              <a:ext uri="{FF2B5EF4-FFF2-40B4-BE49-F238E27FC236}">
                <a16:creationId xmlns:a16="http://schemas.microsoft.com/office/drawing/2014/main" id="{407DAA7D-80ED-4684-BC1F-AC12A3BA2A71}"/>
              </a:ext>
            </a:extLst>
          </p:cNvPr>
          <p:cNvSpPr>
            <a:spLocks/>
          </p:cNvSpPr>
          <p:nvPr/>
        </p:nvSpPr>
        <p:spPr bwMode="auto">
          <a:xfrm>
            <a:off x="1779587" y="2693988"/>
            <a:ext cx="5023206" cy="1246187"/>
          </a:xfrm>
          <a:custGeom>
            <a:avLst/>
            <a:gdLst>
              <a:gd name="connsiteX0" fmla="*/ 619125 w 5023206"/>
              <a:gd name="connsiteY0" fmla="*/ 0 h 1246187"/>
              <a:gd name="connsiteX1" fmla="*/ 619125 w 5023206"/>
              <a:gd name="connsiteY1" fmla="*/ 134937 h 1246187"/>
              <a:gd name="connsiteX2" fmla="*/ 1343039 w 5023206"/>
              <a:gd name="connsiteY2" fmla="*/ 134937 h 1246187"/>
              <a:gd name="connsiteX3" fmla="*/ 4835711 w 5023206"/>
              <a:gd name="connsiteY3" fmla="*/ 134937 h 1246187"/>
              <a:gd name="connsiteX4" fmla="*/ 5023142 w 5023206"/>
              <a:gd name="connsiteY4" fmla="*/ 241954 h 1246187"/>
              <a:gd name="connsiteX5" fmla="*/ 4930868 w 5023206"/>
              <a:gd name="connsiteY5" fmla="*/ 522513 h 1246187"/>
              <a:gd name="connsiteX6" fmla="*/ 4858780 w 5023206"/>
              <a:gd name="connsiteY6" fmla="*/ 756794 h 1246187"/>
              <a:gd name="connsiteX7" fmla="*/ 4769390 w 5023206"/>
              <a:gd name="connsiteY7" fmla="*/ 1109662 h 1246187"/>
              <a:gd name="connsiteX8" fmla="*/ 662095 w 5023206"/>
              <a:gd name="connsiteY8" fmla="*/ 1109662 h 1246187"/>
              <a:gd name="connsiteX9" fmla="*/ 619125 w 5023206"/>
              <a:gd name="connsiteY9" fmla="*/ 1109662 h 1246187"/>
              <a:gd name="connsiteX10" fmla="*/ 619125 w 5023206"/>
              <a:gd name="connsiteY10" fmla="*/ 1246187 h 1246187"/>
              <a:gd name="connsiteX11" fmla="*/ 0 w 5023206"/>
              <a:gd name="connsiteY11" fmla="*/ 623887 h 1246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23206" h="1246187">
                <a:moveTo>
                  <a:pt x="619125" y="0"/>
                </a:moveTo>
                <a:lnTo>
                  <a:pt x="619125" y="134937"/>
                </a:lnTo>
                <a:lnTo>
                  <a:pt x="1343039" y="134937"/>
                </a:lnTo>
                <a:cubicBezTo>
                  <a:pt x="4835711" y="134937"/>
                  <a:pt x="4835711" y="134937"/>
                  <a:pt x="4835711" y="134937"/>
                </a:cubicBezTo>
                <a:cubicBezTo>
                  <a:pt x="4835711" y="134937"/>
                  <a:pt x="5020258" y="134937"/>
                  <a:pt x="5023142" y="241954"/>
                </a:cubicBezTo>
                <a:cubicBezTo>
                  <a:pt x="5026025" y="279555"/>
                  <a:pt x="4930868" y="522513"/>
                  <a:pt x="4930868" y="522513"/>
                </a:cubicBezTo>
                <a:cubicBezTo>
                  <a:pt x="4858780" y="756794"/>
                  <a:pt x="4858780" y="756794"/>
                  <a:pt x="4858780" y="756794"/>
                </a:cubicBezTo>
                <a:cubicBezTo>
                  <a:pt x="4769390" y="1109662"/>
                  <a:pt x="4769390" y="1109662"/>
                  <a:pt x="4769390" y="1109662"/>
                </a:cubicBezTo>
                <a:cubicBezTo>
                  <a:pt x="1640023" y="1109662"/>
                  <a:pt x="857681" y="1109662"/>
                  <a:pt x="662095" y="1109662"/>
                </a:cubicBezTo>
                <a:lnTo>
                  <a:pt x="619125" y="1109662"/>
                </a:lnTo>
                <a:lnTo>
                  <a:pt x="619125" y="1246187"/>
                </a:lnTo>
                <a:lnTo>
                  <a:pt x="0" y="623887"/>
                </a:lnTo>
                <a:close/>
              </a:path>
            </a:pathLst>
          </a:custGeom>
          <a:gradFill>
            <a:gsLst>
              <a:gs pos="24000">
                <a:schemeClr val="accent1"/>
              </a:gs>
              <a:gs pos="100000">
                <a:schemeClr val="accent1">
                  <a:lumMod val="50000"/>
                </a:schemeClr>
              </a:gs>
            </a:gsLst>
            <a:lin ang="0" scaled="1"/>
          </a:gradFill>
          <a:ln>
            <a:noFill/>
          </a:ln>
        </p:spPr>
        <p:txBody>
          <a:bodyPr vert="horz" wrap="square" lIns="91440" tIns="45720" rIns="91440" bIns="45720" numCol="1" anchor="t" anchorCtr="0" compatLnSpc="1">
            <a:prstTxWarp prst="textNoShape">
              <a:avLst/>
            </a:prstTxWarp>
            <a:noAutofit/>
          </a:bodyPr>
          <a:lstStyle/>
          <a:p>
            <a:endParaRPr lang="en-IN"/>
          </a:p>
        </p:txBody>
      </p:sp>
      <p:sp>
        <p:nvSpPr>
          <p:cNvPr id="70" name="Freeform: Shape 76">
            <a:extLst>
              <a:ext uri="{FF2B5EF4-FFF2-40B4-BE49-F238E27FC236}">
                <a16:creationId xmlns:a16="http://schemas.microsoft.com/office/drawing/2014/main" id="{1FDAA983-DA5F-4707-AF23-292FB0B72E1D}"/>
              </a:ext>
            </a:extLst>
          </p:cNvPr>
          <p:cNvSpPr>
            <a:spLocks/>
          </p:cNvSpPr>
          <p:nvPr/>
        </p:nvSpPr>
        <p:spPr bwMode="auto">
          <a:xfrm>
            <a:off x="5357456" y="3821113"/>
            <a:ext cx="5051782" cy="1243012"/>
          </a:xfrm>
          <a:custGeom>
            <a:avLst/>
            <a:gdLst>
              <a:gd name="connsiteX0" fmla="*/ 4437419 w 5051782"/>
              <a:gd name="connsiteY0" fmla="*/ 0 h 1243012"/>
              <a:gd name="connsiteX1" fmla="*/ 5051782 w 5051782"/>
              <a:gd name="connsiteY1" fmla="*/ 612775 h 1243012"/>
              <a:gd name="connsiteX2" fmla="*/ 4437419 w 5051782"/>
              <a:gd name="connsiteY2" fmla="*/ 1243012 h 1243012"/>
              <a:gd name="connsiteX3" fmla="*/ 4437419 w 5051782"/>
              <a:gd name="connsiteY3" fmla="*/ 1108075 h 1243012"/>
              <a:gd name="connsiteX4" fmla="*/ 3737727 w 5051782"/>
              <a:gd name="connsiteY4" fmla="*/ 1108075 h 1243012"/>
              <a:gd name="connsiteX5" fmla="*/ 187522 w 5051782"/>
              <a:gd name="connsiteY5" fmla="*/ 1108075 h 1243012"/>
              <a:gd name="connsiteX6" fmla="*/ 65 w 5051782"/>
              <a:gd name="connsiteY6" fmla="*/ 1001089 h 1243012"/>
              <a:gd name="connsiteX7" fmla="*/ 92352 w 5051782"/>
              <a:gd name="connsiteY7" fmla="*/ 723503 h 1243012"/>
              <a:gd name="connsiteX8" fmla="*/ 164451 w 5051782"/>
              <a:gd name="connsiteY8" fmla="*/ 489290 h 1243012"/>
              <a:gd name="connsiteX9" fmla="*/ 253854 w 5051782"/>
              <a:gd name="connsiteY9" fmla="*/ 136525 h 1243012"/>
              <a:gd name="connsiteX10" fmla="*/ 4429870 w 5051782"/>
              <a:gd name="connsiteY10" fmla="*/ 136525 h 1243012"/>
              <a:gd name="connsiteX11" fmla="*/ 4437419 w 5051782"/>
              <a:gd name="connsiteY11" fmla="*/ 136525 h 1243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51782" h="1243012">
                <a:moveTo>
                  <a:pt x="4437419" y="0"/>
                </a:moveTo>
                <a:lnTo>
                  <a:pt x="5051782" y="612775"/>
                </a:lnTo>
                <a:lnTo>
                  <a:pt x="4437419" y="1243012"/>
                </a:lnTo>
                <a:lnTo>
                  <a:pt x="4437419" y="1108075"/>
                </a:lnTo>
                <a:lnTo>
                  <a:pt x="3737727" y="1108075"/>
                </a:lnTo>
                <a:cubicBezTo>
                  <a:pt x="187522" y="1108075"/>
                  <a:pt x="187522" y="1108075"/>
                  <a:pt x="187522" y="1108075"/>
                </a:cubicBezTo>
                <a:cubicBezTo>
                  <a:pt x="187522" y="1108075"/>
                  <a:pt x="5833" y="1108075"/>
                  <a:pt x="65" y="1001089"/>
                </a:cubicBezTo>
                <a:cubicBezTo>
                  <a:pt x="-2819" y="963499"/>
                  <a:pt x="92352" y="723503"/>
                  <a:pt x="92352" y="723503"/>
                </a:cubicBezTo>
                <a:cubicBezTo>
                  <a:pt x="164451" y="489290"/>
                  <a:pt x="164451" y="489290"/>
                  <a:pt x="164451" y="489290"/>
                </a:cubicBezTo>
                <a:cubicBezTo>
                  <a:pt x="253854" y="136525"/>
                  <a:pt x="253854" y="136525"/>
                  <a:pt x="253854" y="136525"/>
                </a:cubicBezTo>
                <a:cubicBezTo>
                  <a:pt x="3435580" y="136525"/>
                  <a:pt x="4231012" y="136525"/>
                  <a:pt x="4429870" y="136525"/>
                </a:cubicBezTo>
                <a:lnTo>
                  <a:pt x="4437419" y="136525"/>
                </a:lnTo>
                <a:close/>
              </a:path>
            </a:pathLst>
          </a:custGeom>
          <a:gradFill>
            <a:gsLst>
              <a:gs pos="66000">
                <a:schemeClr val="accent2"/>
              </a:gs>
              <a:gs pos="0">
                <a:schemeClr val="accent2">
                  <a:lumMod val="50000"/>
                </a:schemeClr>
              </a:gs>
            </a:gsLst>
            <a:lin ang="0" scaled="1"/>
          </a:gradFill>
          <a:ln>
            <a:noFill/>
          </a:ln>
        </p:spPr>
        <p:txBody>
          <a:bodyPr vert="horz" wrap="square" lIns="91440" tIns="45720" rIns="91440" bIns="45720" numCol="1" anchor="t" anchorCtr="0" compatLnSpc="1">
            <a:prstTxWarp prst="textNoShape">
              <a:avLst/>
            </a:prstTxWarp>
            <a:noAutofit/>
          </a:bodyPr>
          <a:lstStyle/>
          <a:p>
            <a:endParaRPr lang="en-IN"/>
          </a:p>
        </p:txBody>
      </p:sp>
      <p:grpSp>
        <p:nvGrpSpPr>
          <p:cNvPr id="71" name="Group 70">
            <a:extLst>
              <a:ext uri="{FF2B5EF4-FFF2-40B4-BE49-F238E27FC236}">
                <a16:creationId xmlns:a16="http://schemas.microsoft.com/office/drawing/2014/main" id="{EC014EF9-CE79-447B-B99A-FA7D6F0FD276}"/>
              </a:ext>
            </a:extLst>
          </p:cNvPr>
          <p:cNvGrpSpPr/>
          <p:nvPr/>
        </p:nvGrpSpPr>
        <p:grpSpPr>
          <a:xfrm>
            <a:off x="2431359" y="3003064"/>
            <a:ext cx="2732417" cy="615553"/>
            <a:chOff x="2339284" y="2952264"/>
            <a:chExt cx="2732417" cy="615553"/>
          </a:xfrm>
        </p:grpSpPr>
        <p:sp>
          <p:nvSpPr>
            <p:cNvPr id="72" name="TextBox 71">
              <a:extLst>
                <a:ext uri="{FF2B5EF4-FFF2-40B4-BE49-F238E27FC236}">
                  <a16:creationId xmlns:a16="http://schemas.microsoft.com/office/drawing/2014/main" id="{E9208030-E724-4CC3-A982-C1CB65F14C52}"/>
                </a:ext>
              </a:extLst>
            </p:cNvPr>
            <p:cNvSpPr txBox="1"/>
            <p:nvPr/>
          </p:nvSpPr>
          <p:spPr>
            <a:xfrm>
              <a:off x="2339284" y="2952264"/>
              <a:ext cx="589905" cy="615553"/>
            </a:xfrm>
            <a:prstGeom prst="rect">
              <a:avLst/>
            </a:prstGeom>
            <a:noFill/>
          </p:spPr>
          <p:txBody>
            <a:bodyPr wrap="none" lIns="0" tIns="0" rIns="0" bIns="0" rtlCol="0" anchor="ctr">
              <a:spAutoFit/>
            </a:bodyPr>
            <a:lstStyle/>
            <a:p>
              <a:pPr algn="ctr"/>
              <a:r>
                <a:rPr lang="en-US" sz="4000" b="1" dirty="0">
                  <a:solidFill>
                    <a:schemeClr val="bg1"/>
                  </a:solidFill>
                </a:rPr>
                <a:t>01</a:t>
              </a:r>
              <a:endParaRPr lang="en-IN" sz="4000" b="1" dirty="0">
                <a:solidFill>
                  <a:schemeClr val="bg1"/>
                </a:solidFill>
              </a:endParaRPr>
            </a:p>
          </p:txBody>
        </p:sp>
        <p:sp>
          <p:nvSpPr>
            <p:cNvPr id="73" name="TextBox 72">
              <a:extLst>
                <a:ext uri="{FF2B5EF4-FFF2-40B4-BE49-F238E27FC236}">
                  <a16:creationId xmlns:a16="http://schemas.microsoft.com/office/drawing/2014/main" id="{C531D543-6283-480C-9906-74460C09187F}"/>
                </a:ext>
              </a:extLst>
            </p:cNvPr>
            <p:cNvSpPr txBox="1"/>
            <p:nvPr/>
          </p:nvSpPr>
          <p:spPr>
            <a:xfrm>
              <a:off x="3070076" y="3059985"/>
              <a:ext cx="2001625" cy="400110"/>
            </a:xfrm>
            <a:prstGeom prst="rect">
              <a:avLst/>
            </a:prstGeom>
            <a:noFill/>
          </p:spPr>
          <p:txBody>
            <a:bodyPr wrap="square" rtlCol="0" anchor="ctr">
              <a:spAutoFit/>
            </a:bodyPr>
            <a:lstStyle/>
            <a:p>
              <a:r>
                <a:rPr lang="en-IN" sz="2000" b="1" dirty="0">
                  <a:solidFill>
                    <a:schemeClr val="bg1"/>
                  </a:solidFill>
                  <a:cs typeface="Segoe UI Light" panose="020B0502040204020203" pitchFamily="34" charset="0"/>
                </a:rPr>
                <a:t>SCALER UDF</a:t>
              </a:r>
              <a:endParaRPr lang="en-IN" sz="2000" b="1" dirty="0">
                <a:solidFill>
                  <a:schemeClr val="bg1"/>
                </a:solidFill>
              </a:endParaRPr>
            </a:p>
          </p:txBody>
        </p:sp>
      </p:grpSp>
      <p:grpSp>
        <p:nvGrpSpPr>
          <p:cNvPr id="74" name="Group 73">
            <a:extLst>
              <a:ext uri="{FF2B5EF4-FFF2-40B4-BE49-F238E27FC236}">
                <a16:creationId xmlns:a16="http://schemas.microsoft.com/office/drawing/2014/main" id="{36EFFE49-1A37-41F4-B53D-E332509B8D24}"/>
              </a:ext>
            </a:extLst>
          </p:cNvPr>
          <p:cNvGrpSpPr/>
          <p:nvPr/>
        </p:nvGrpSpPr>
        <p:grpSpPr>
          <a:xfrm>
            <a:off x="6870091" y="4143261"/>
            <a:ext cx="2787369" cy="615553"/>
            <a:chOff x="6778016" y="4143261"/>
            <a:chExt cx="2787369" cy="615553"/>
          </a:xfrm>
        </p:grpSpPr>
        <p:sp>
          <p:nvSpPr>
            <p:cNvPr id="75" name="TextBox 74">
              <a:extLst>
                <a:ext uri="{FF2B5EF4-FFF2-40B4-BE49-F238E27FC236}">
                  <a16:creationId xmlns:a16="http://schemas.microsoft.com/office/drawing/2014/main" id="{F0F5685C-3FD4-41BA-9451-83AB04A45501}"/>
                </a:ext>
              </a:extLst>
            </p:cNvPr>
            <p:cNvSpPr txBox="1"/>
            <p:nvPr/>
          </p:nvSpPr>
          <p:spPr>
            <a:xfrm>
              <a:off x="8975480" y="4143261"/>
              <a:ext cx="589905" cy="615553"/>
            </a:xfrm>
            <a:prstGeom prst="rect">
              <a:avLst/>
            </a:prstGeom>
            <a:noFill/>
          </p:spPr>
          <p:txBody>
            <a:bodyPr wrap="none" lIns="0" tIns="0" rIns="0" bIns="0" rtlCol="0" anchor="ctr">
              <a:spAutoFit/>
            </a:bodyPr>
            <a:lstStyle/>
            <a:p>
              <a:pPr algn="ctr"/>
              <a:r>
                <a:rPr lang="en-US" sz="4000" b="1" dirty="0">
                  <a:solidFill>
                    <a:schemeClr val="bg1"/>
                  </a:solidFill>
                </a:rPr>
                <a:t>02</a:t>
              </a:r>
              <a:endParaRPr lang="en-IN" sz="4000" b="1" dirty="0">
                <a:solidFill>
                  <a:schemeClr val="bg1"/>
                </a:solidFill>
              </a:endParaRPr>
            </a:p>
          </p:txBody>
        </p:sp>
        <p:sp>
          <p:nvSpPr>
            <p:cNvPr id="76" name="TextBox 75">
              <a:extLst>
                <a:ext uri="{FF2B5EF4-FFF2-40B4-BE49-F238E27FC236}">
                  <a16:creationId xmlns:a16="http://schemas.microsoft.com/office/drawing/2014/main" id="{58175713-F0EF-4A2A-98A2-F8DADA739ABE}"/>
                </a:ext>
              </a:extLst>
            </p:cNvPr>
            <p:cNvSpPr txBox="1"/>
            <p:nvPr/>
          </p:nvSpPr>
          <p:spPr>
            <a:xfrm>
              <a:off x="6778016" y="4250982"/>
              <a:ext cx="2001625" cy="400110"/>
            </a:xfrm>
            <a:prstGeom prst="rect">
              <a:avLst/>
            </a:prstGeom>
            <a:noFill/>
          </p:spPr>
          <p:txBody>
            <a:bodyPr wrap="square" rtlCol="0" anchor="ctr">
              <a:spAutoFit/>
            </a:bodyPr>
            <a:lstStyle/>
            <a:p>
              <a:pPr algn="r"/>
              <a:r>
                <a:rPr lang="en-IN" sz="2000" b="1" dirty="0">
                  <a:solidFill>
                    <a:schemeClr val="bg1"/>
                  </a:solidFill>
                </a:rPr>
                <a:t>TABLE UDF</a:t>
              </a:r>
            </a:p>
          </p:txBody>
        </p:sp>
      </p:grpSp>
      <p:sp>
        <p:nvSpPr>
          <p:cNvPr id="77" name="Rectangle 76">
            <a:extLst>
              <a:ext uri="{FF2B5EF4-FFF2-40B4-BE49-F238E27FC236}">
                <a16:creationId xmlns:a16="http://schemas.microsoft.com/office/drawing/2014/main" id="{26FF2654-4FEB-4601-9DBC-CE9129C9BAFA}"/>
              </a:ext>
            </a:extLst>
          </p:cNvPr>
          <p:cNvSpPr/>
          <p:nvPr/>
        </p:nvSpPr>
        <p:spPr>
          <a:xfrm>
            <a:off x="450574" y="4118890"/>
            <a:ext cx="4553821" cy="1938992"/>
          </a:xfrm>
          <a:prstGeom prst="rect">
            <a:avLst/>
          </a:prstGeom>
        </p:spPr>
        <p:txBody>
          <a:bodyPr wrap="square" lIns="0" tIns="0" rIns="0" bIns="0" anchor="t">
            <a:spAutoFit/>
          </a:bodyPr>
          <a:lstStyle/>
          <a:p>
            <a:pPr algn="just"/>
            <a:r>
              <a:rPr lang="en-US" b="1" dirty="0"/>
              <a:t>Scalar</a:t>
            </a:r>
            <a:r>
              <a:rPr lang="en-US" dirty="0"/>
              <a:t> UDFs are </a:t>
            </a:r>
            <a:r>
              <a:rPr lang="en-US" b="1" dirty="0"/>
              <a:t>user</a:t>
            </a:r>
            <a:r>
              <a:rPr lang="en-US" dirty="0"/>
              <a:t>-</a:t>
            </a:r>
            <a:r>
              <a:rPr lang="en-US" b="1" dirty="0"/>
              <a:t>defined functions</a:t>
            </a:r>
            <a:r>
              <a:rPr lang="en-US" dirty="0"/>
              <a:t> which accept multiple input parameters and result exactly one </a:t>
            </a:r>
            <a:r>
              <a:rPr lang="en-US" b="1" dirty="0"/>
              <a:t>scalar</a:t>
            </a:r>
            <a:r>
              <a:rPr lang="en-US" dirty="0"/>
              <a:t> value. These </a:t>
            </a:r>
            <a:r>
              <a:rPr lang="en-US" b="1" dirty="0"/>
              <a:t>functions</a:t>
            </a:r>
            <a:r>
              <a:rPr lang="en-US" dirty="0"/>
              <a:t> allow the developer to encapsulate complex algorithms into manageable, reusable code which can then be nested within the field list of a SELECT statement.</a:t>
            </a:r>
            <a:endParaRPr lang="en-IN" dirty="0">
              <a:solidFill>
                <a:schemeClr val="tx1">
                  <a:lumMod val="65000"/>
                  <a:lumOff val="35000"/>
                </a:schemeClr>
              </a:solidFill>
              <a:latin typeface="Segoe UI Light" panose="020B0502040204020203" pitchFamily="34" charset="0"/>
              <a:ea typeface="Open Sans" panose="020B0606030504020204" pitchFamily="34" charset="0"/>
              <a:cs typeface="Segoe UI Light" panose="020B0502040204020203" pitchFamily="34" charset="0"/>
            </a:endParaRPr>
          </a:p>
        </p:txBody>
      </p:sp>
      <p:sp>
        <p:nvSpPr>
          <p:cNvPr id="79" name="Rectangle 78">
            <a:extLst>
              <a:ext uri="{FF2B5EF4-FFF2-40B4-BE49-F238E27FC236}">
                <a16:creationId xmlns:a16="http://schemas.microsoft.com/office/drawing/2014/main" id="{AE7FF6D1-FF11-4F1E-8DA5-7E792A828F0A}"/>
              </a:ext>
            </a:extLst>
          </p:cNvPr>
          <p:cNvSpPr/>
          <p:nvPr/>
        </p:nvSpPr>
        <p:spPr>
          <a:xfrm>
            <a:off x="6848570" y="1053153"/>
            <a:ext cx="5157237" cy="2769989"/>
          </a:xfrm>
          <a:prstGeom prst="rect">
            <a:avLst/>
          </a:prstGeom>
        </p:spPr>
        <p:txBody>
          <a:bodyPr wrap="square" lIns="0" tIns="0" rIns="0" bIns="0" anchor="t">
            <a:spAutoFit/>
          </a:bodyPr>
          <a:lstStyle/>
          <a:p>
            <a:pPr algn="just"/>
            <a:r>
              <a:rPr lang="en-US" dirty="0"/>
              <a:t>A table UDF is a user-defined function that returns data of a table type. The return type of a table-valued function is a table, therefore, you can use the table-valued function just like you would use a table.</a:t>
            </a:r>
          </a:p>
          <a:p>
            <a:pPr algn="just"/>
            <a:r>
              <a:rPr lang="en-US" dirty="0"/>
              <a:t>Syntax:</a:t>
            </a:r>
          </a:p>
          <a:p>
            <a:pPr algn="just"/>
            <a:r>
              <a:rPr lang="en-US" dirty="0"/>
              <a:t>CREATE FUNCTION funcname(p1 type)</a:t>
            </a:r>
          </a:p>
          <a:p>
            <a:pPr algn="just"/>
            <a:r>
              <a:rPr lang="en-US" dirty="0"/>
              <a:t>DEFAULT SCHEMA schemaname</a:t>
            </a:r>
          </a:p>
          <a:p>
            <a:pPr algn="just"/>
            <a:r>
              <a:rPr lang="en-US" dirty="0"/>
              <a:t>AS BEGIN</a:t>
            </a:r>
          </a:p>
          <a:p>
            <a:pPr algn="just"/>
            <a:endParaRPr lang="en-US" dirty="0"/>
          </a:p>
          <a:p>
            <a:pPr algn="just"/>
            <a:r>
              <a:rPr lang="en-US" dirty="0"/>
              <a:t>END;</a:t>
            </a:r>
          </a:p>
        </p:txBody>
      </p:sp>
      <p:grpSp>
        <p:nvGrpSpPr>
          <p:cNvPr id="81" name="Group 80">
            <a:extLst>
              <a:ext uri="{FF2B5EF4-FFF2-40B4-BE49-F238E27FC236}">
                <a16:creationId xmlns:a16="http://schemas.microsoft.com/office/drawing/2014/main" id="{806CCD92-1C14-41BE-A61E-DA1013DD1EAC}"/>
              </a:ext>
            </a:extLst>
          </p:cNvPr>
          <p:cNvGrpSpPr/>
          <p:nvPr/>
        </p:nvGrpSpPr>
        <p:grpSpPr>
          <a:xfrm>
            <a:off x="4657191" y="1088533"/>
            <a:ext cx="2733365" cy="5566551"/>
            <a:chOff x="4657191" y="1088533"/>
            <a:chExt cx="2733365" cy="5566551"/>
          </a:xfrm>
        </p:grpSpPr>
        <p:sp>
          <p:nvSpPr>
            <p:cNvPr id="82" name="Oval 81">
              <a:extLst>
                <a:ext uri="{FF2B5EF4-FFF2-40B4-BE49-F238E27FC236}">
                  <a16:creationId xmlns:a16="http://schemas.microsoft.com/office/drawing/2014/main" id="{574E5AE5-4E00-4B42-B701-AB6FC1FD5E6E}"/>
                </a:ext>
              </a:extLst>
            </p:cNvPr>
            <p:cNvSpPr/>
            <p:nvPr/>
          </p:nvSpPr>
          <p:spPr>
            <a:xfrm>
              <a:off x="4798268" y="5965210"/>
              <a:ext cx="2592288" cy="689874"/>
            </a:xfrm>
            <a:prstGeom prst="ellipse">
              <a:avLst/>
            </a:prstGeom>
            <a:gradFill>
              <a:gsLst>
                <a:gs pos="100000">
                  <a:schemeClr val="accent2"/>
                </a:gs>
                <a:gs pos="0">
                  <a:schemeClr val="accent2">
                    <a:lumMod val="50000"/>
                  </a:schemeClr>
                </a:gs>
              </a:gsLst>
              <a:lin ang="0" scaled="0"/>
            </a:gradFill>
            <a:ln>
              <a:noFill/>
            </a:ln>
          </p:spPr>
          <p:txBody>
            <a:bodyPr vert="horz" wrap="square" lIns="91440" tIns="45720" rIns="91440" bIns="45720" numCol="1" anchor="t" anchorCtr="0" compatLnSpc="1">
              <a:prstTxWarp prst="textNoShape">
                <a:avLst/>
              </a:prstTxWarp>
              <a:noAutofit/>
            </a:bodyPr>
            <a:lstStyle/>
            <a:p>
              <a:endParaRPr lang="en-IN"/>
            </a:p>
          </p:txBody>
        </p:sp>
        <p:sp>
          <p:nvSpPr>
            <p:cNvPr id="83" name="Freeform 7">
              <a:extLst>
                <a:ext uri="{FF2B5EF4-FFF2-40B4-BE49-F238E27FC236}">
                  <a16:creationId xmlns:a16="http://schemas.microsoft.com/office/drawing/2014/main" id="{EB1A9CB6-DCB6-4E58-B636-F774B3001113}"/>
                </a:ext>
              </a:extLst>
            </p:cNvPr>
            <p:cNvSpPr>
              <a:spLocks/>
            </p:cNvSpPr>
            <p:nvPr/>
          </p:nvSpPr>
          <p:spPr bwMode="auto">
            <a:xfrm>
              <a:off x="4657191" y="2105085"/>
              <a:ext cx="593515" cy="576152"/>
            </a:xfrm>
            <a:custGeom>
              <a:avLst/>
              <a:gdLst>
                <a:gd name="T0" fmla="*/ 193 w 196"/>
                <a:gd name="T1" fmla="*/ 187 h 190"/>
                <a:gd name="T2" fmla="*/ 184 w 196"/>
                <a:gd name="T3" fmla="*/ 188 h 190"/>
                <a:gd name="T4" fmla="*/ 3 w 196"/>
                <a:gd name="T5" fmla="*/ 13 h 190"/>
                <a:gd name="T6" fmla="*/ 3 w 196"/>
                <a:gd name="T7" fmla="*/ 3 h 190"/>
                <a:gd name="T8" fmla="*/ 3 w 196"/>
                <a:gd name="T9" fmla="*/ 3 h 190"/>
                <a:gd name="T10" fmla="*/ 13 w 196"/>
                <a:gd name="T11" fmla="*/ 2 h 190"/>
                <a:gd name="T12" fmla="*/ 194 w 196"/>
                <a:gd name="T13" fmla="*/ 177 h 190"/>
                <a:gd name="T14" fmla="*/ 193 w 196"/>
                <a:gd name="T15" fmla="*/ 187 h 1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6" h="190">
                  <a:moveTo>
                    <a:pt x="193" y="187"/>
                  </a:moveTo>
                  <a:cubicBezTo>
                    <a:pt x="191" y="190"/>
                    <a:pt x="186" y="190"/>
                    <a:pt x="184" y="188"/>
                  </a:cubicBezTo>
                  <a:cubicBezTo>
                    <a:pt x="3" y="13"/>
                    <a:pt x="3" y="13"/>
                    <a:pt x="3" y="13"/>
                  </a:cubicBezTo>
                  <a:cubicBezTo>
                    <a:pt x="0" y="10"/>
                    <a:pt x="0" y="6"/>
                    <a:pt x="3" y="3"/>
                  </a:cubicBezTo>
                  <a:cubicBezTo>
                    <a:pt x="3" y="3"/>
                    <a:pt x="3" y="3"/>
                    <a:pt x="3" y="3"/>
                  </a:cubicBezTo>
                  <a:cubicBezTo>
                    <a:pt x="6" y="0"/>
                    <a:pt x="10" y="0"/>
                    <a:pt x="13" y="2"/>
                  </a:cubicBezTo>
                  <a:cubicBezTo>
                    <a:pt x="194" y="177"/>
                    <a:pt x="194" y="177"/>
                    <a:pt x="194" y="177"/>
                  </a:cubicBezTo>
                  <a:cubicBezTo>
                    <a:pt x="196" y="180"/>
                    <a:pt x="196" y="184"/>
                    <a:pt x="193" y="187"/>
                  </a:cubicBezTo>
                  <a:close/>
                </a:path>
              </a:pathLst>
            </a:custGeom>
            <a:gradFill>
              <a:gsLst>
                <a:gs pos="24000">
                  <a:schemeClr val="accent1"/>
                </a:gs>
                <a:gs pos="100000">
                  <a:schemeClr val="accent1">
                    <a:lumMod val="50000"/>
                  </a:schemeClr>
                </a:gs>
              </a:gsLst>
              <a:lin ang="0" scaled="1"/>
            </a:gradFill>
            <a:ln>
              <a:noFill/>
            </a:ln>
          </p:spPr>
          <p:txBody>
            <a:bodyPr vert="horz" wrap="square" lIns="91440" tIns="45720" rIns="91440" bIns="45720" numCol="1" anchor="t" anchorCtr="0" compatLnSpc="1">
              <a:prstTxWarp prst="textNoShape">
                <a:avLst/>
              </a:prstTxWarp>
              <a:noAutofit/>
            </a:bodyPr>
            <a:lstStyle/>
            <a:p>
              <a:endParaRPr lang="en-IN"/>
            </a:p>
          </p:txBody>
        </p:sp>
        <p:sp>
          <p:nvSpPr>
            <p:cNvPr id="84" name="Freeform 8">
              <a:extLst>
                <a:ext uri="{FF2B5EF4-FFF2-40B4-BE49-F238E27FC236}">
                  <a16:creationId xmlns:a16="http://schemas.microsoft.com/office/drawing/2014/main" id="{8EBCC48D-70CB-4847-AC8D-4DC7373E4FDB}"/>
                </a:ext>
              </a:extLst>
            </p:cNvPr>
            <p:cNvSpPr>
              <a:spLocks/>
            </p:cNvSpPr>
            <p:nvPr/>
          </p:nvSpPr>
          <p:spPr bwMode="auto">
            <a:xfrm>
              <a:off x="5178095" y="5872955"/>
              <a:ext cx="677174" cy="524061"/>
            </a:xfrm>
            <a:custGeom>
              <a:avLst/>
              <a:gdLst>
                <a:gd name="T0" fmla="*/ 429 w 429"/>
                <a:gd name="T1" fmla="*/ 41 h 332"/>
                <a:gd name="T2" fmla="*/ 429 w 429"/>
                <a:gd name="T3" fmla="*/ 208 h 332"/>
                <a:gd name="T4" fmla="*/ 337 w 429"/>
                <a:gd name="T5" fmla="*/ 240 h 332"/>
                <a:gd name="T6" fmla="*/ 307 w 429"/>
                <a:gd name="T7" fmla="*/ 225 h 332"/>
                <a:gd name="T8" fmla="*/ 215 w 429"/>
                <a:gd name="T9" fmla="*/ 298 h 332"/>
                <a:gd name="T10" fmla="*/ 29 w 429"/>
                <a:gd name="T11" fmla="*/ 332 h 332"/>
                <a:gd name="T12" fmla="*/ 0 w 429"/>
                <a:gd name="T13" fmla="*/ 294 h 332"/>
                <a:gd name="T14" fmla="*/ 228 w 429"/>
                <a:gd name="T15" fmla="*/ 142 h 332"/>
                <a:gd name="T16" fmla="*/ 291 w 429"/>
                <a:gd name="T17" fmla="*/ 0 h 332"/>
                <a:gd name="T18" fmla="*/ 429 w 429"/>
                <a:gd name="T19" fmla="*/ 41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9" h="332">
                  <a:moveTo>
                    <a:pt x="429" y="41"/>
                  </a:moveTo>
                  <a:lnTo>
                    <a:pt x="429" y="208"/>
                  </a:lnTo>
                  <a:lnTo>
                    <a:pt x="337" y="240"/>
                  </a:lnTo>
                  <a:lnTo>
                    <a:pt x="307" y="225"/>
                  </a:lnTo>
                  <a:lnTo>
                    <a:pt x="215" y="298"/>
                  </a:lnTo>
                  <a:lnTo>
                    <a:pt x="29" y="332"/>
                  </a:lnTo>
                  <a:lnTo>
                    <a:pt x="0" y="294"/>
                  </a:lnTo>
                  <a:lnTo>
                    <a:pt x="228" y="142"/>
                  </a:lnTo>
                  <a:lnTo>
                    <a:pt x="291" y="0"/>
                  </a:lnTo>
                  <a:lnTo>
                    <a:pt x="429" y="41"/>
                  </a:ln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endParaRPr lang="en-IN"/>
            </a:p>
          </p:txBody>
        </p:sp>
        <p:sp>
          <p:nvSpPr>
            <p:cNvPr id="85" name="Freeform 9">
              <a:extLst>
                <a:ext uri="{FF2B5EF4-FFF2-40B4-BE49-F238E27FC236}">
                  <a16:creationId xmlns:a16="http://schemas.microsoft.com/office/drawing/2014/main" id="{6005ECD5-EBB9-411B-8D98-ABA9F5398323}"/>
                </a:ext>
              </a:extLst>
            </p:cNvPr>
            <p:cNvSpPr>
              <a:spLocks/>
            </p:cNvSpPr>
            <p:nvPr/>
          </p:nvSpPr>
          <p:spPr bwMode="auto">
            <a:xfrm>
              <a:off x="6281464" y="5943987"/>
              <a:ext cx="303071" cy="538268"/>
            </a:xfrm>
            <a:custGeom>
              <a:avLst/>
              <a:gdLst>
                <a:gd name="T0" fmla="*/ 20 w 192"/>
                <a:gd name="T1" fmla="*/ 11 h 341"/>
                <a:gd name="T2" fmla="*/ 0 w 192"/>
                <a:gd name="T3" fmla="*/ 264 h 341"/>
                <a:gd name="T4" fmla="*/ 56 w 192"/>
                <a:gd name="T5" fmla="*/ 341 h 341"/>
                <a:gd name="T6" fmla="*/ 129 w 192"/>
                <a:gd name="T7" fmla="*/ 341 h 341"/>
                <a:gd name="T8" fmla="*/ 192 w 192"/>
                <a:gd name="T9" fmla="*/ 270 h 341"/>
                <a:gd name="T10" fmla="*/ 152 w 192"/>
                <a:gd name="T11" fmla="*/ 0 h 341"/>
                <a:gd name="T12" fmla="*/ 20 w 192"/>
                <a:gd name="T13" fmla="*/ 11 h 341"/>
              </a:gdLst>
              <a:ahLst/>
              <a:cxnLst>
                <a:cxn ang="0">
                  <a:pos x="T0" y="T1"/>
                </a:cxn>
                <a:cxn ang="0">
                  <a:pos x="T2" y="T3"/>
                </a:cxn>
                <a:cxn ang="0">
                  <a:pos x="T4" y="T5"/>
                </a:cxn>
                <a:cxn ang="0">
                  <a:pos x="T6" y="T7"/>
                </a:cxn>
                <a:cxn ang="0">
                  <a:pos x="T8" y="T9"/>
                </a:cxn>
                <a:cxn ang="0">
                  <a:pos x="T10" y="T11"/>
                </a:cxn>
                <a:cxn ang="0">
                  <a:pos x="T12" y="T13"/>
                </a:cxn>
              </a:cxnLst>
              <a:rect l="0" t="0" r="r" b="b"/>
              <a:pathLst>
                <a:path w="192" h="341">
                  <a:moveTo>
                    <a:pt x="20" y="11"/>
                  </a:moveTo>
                  <a:lnTo>
                    <a:pt x="0" y="264"/>
                  </a:lnTo>
                  <a:lnTo>
                    <a:pt x="56" y="341"/>
                  </a:lnTo>
                  <a:lnTo>
                    <a:pt x="129" y="341"/>
                  </a:lnTo>
                  <a:lnTo>
                    <a:pt x="192" y="270"/>
                  </a:lnTo>
                  <a:lnTo>
                    <a:pt x="152" y="0"/>
                  </a:lnTo>
                  <a:lnTo>
                    <a:pt x="20" y="11"/>
                  </a:ln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endParaRPr lang="en-IN"/>
            </a:p>
          </p:txBody>
        </p:sp>
        <p:sp>
          <p:nvSpPr>
            <p:cNvPr id="86" name="Freeform 10">
              <a:extLst>
                <a:ext uri="{FF2B5EF4-FFF2-40B4-BE49-F238E27FC236}">
                  <a16:creationId xmlns:a16="http://schemas.microsoft.com/office/drawing/2014/main" id="{3A8D0BA7-246D-4C06-9B28-EE0022ABA782}"/>
                </a:ext>
              </a:extLst>
            </p:cNvPr>
            <p:cNvSpPr>
              <a:spLocks/>
            </p:cNvSpPr>
            <p:nvPr/>
          </p:nvSpPr>
          <p:spPr bwMode="auto">
            <a:xfrm>
              <a:off x="5676900" y="1127996"/>
              <a:ext cx="855545" cy="1371714"/>
            </a:xfrm>
            <a:custGeom>
              <a:avLst/>
              <a:gdLst>
                <a:gd name="T0" fmla="*/ 93 w 283"/>
                <a:gd name="T1" fmla="*/ 232 h 453"/>
                <a:gd name="T2" fmla="*/ 63 w 283"/>
                <a:gd name="T3" fmla="*/ 226 h 453"/>
                <a:gd name="T4" fmla="*/ 53 w 283"/>
                <a:gd name="T5" fmla="*/ 201 h 453"/>
                <a:gd name="T6" fmla="*/ 48 w 283"/>
                <a:gd name="T7" fmla="*/ 198 h 453"/>
                <a:gd name="T8" fmla="*/ 50 w 283"/>
                <a:gd name="T9" fmla="*/ 189 h 453"/>
                <a:gd name="T10" fmla="*/ 45 w 283"/>
                <a:gd name="T11" fmla="*/ 187 h 453"/>
                <a:gd name="T12" fmla="*/ 42 w 283"/>
                <a:gd name="T13" fmla="*/ 173 h 453"/>
                <a:gd name="T14" fmla="*/ 28 w 283"/>
                <a:gd name="T15" fmla="*/ 165 h 453"/>
                <a:gd name="T16" fmla="*/ 41 w 283"/>
                <a:gd name="T17" fmla="*/ 123 h 453"/>
                <a:gd name="T18" fmla="*/ 32 w 283"/>
                <a:gd name="T19" fmla="*/ 105 h 453"/>
                <a:gd name="T20" fmla="*/ 39 w 283"/>
                <a:gd name="T21" fmla="*/ 53 h 453"/>
                <a:gd name="T22" fmla="*/ 136 w 283"/>
                <a:gd name="T23" fmla="*/ 6 h 453"/>
                <a:gd name="T24" fmla="*/ 208 w 283"/>
                <a:gd name="T25" fmla="*/ 121 h 453"/>
                <a:gd name="T26" fmla="*/ 188 w 283"/>
                <a:gd name="T27" fmla="*/ 255 h 453"/>
                <a:gd name="T28" fmla="*/ 275 w 283"/>
                <a:gd name="T29" fmla="*/ 394 h 453"/>
                <a:gd name="T30" fmla="*/ 0 w 283"/>
                <a:gd name="T31" fmla="*/ 453 h 453"/>
                <a:gd name="T32" fmla="*/ 43 w 283"/>
                <a:gd name="T33" fmla="*/ 347 h 453"/>
                <a:gd name="T34" fmla="*/ 93 w 283"/>
                <a:gd name="T35" fmla="*/ 232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3" h="453">
                  <a:moveTo>
                    <a:pt x="93" y="232"/>
                  </a:moveTo>
                  <a:cubicBezTo>
                    <a:pt x="93" y="232"/>
                    <a:pt x="70" y="230"/>
                    <a:pt x="63" y="226"/>
                  </a:cubicBezTo>
                  <a:cubicBezTo>
                    <a:pt x="57" y="223"/>
                    <a:pt x="53" y="201"/>
                    <a:pt x="53" y="201"/>
                  </a:cubicBezTo>
                  <a:cubicBezTo>
                    <a:pt x="48" y="198"/>
                    <a:pt x="48" y="198"/>
                    <a:pt x="48" y="198"/>
                  </a:cubicBezTo>
                  <a:cubicBezTo>
                    <a:pt x="50" y="189"/>
                    <a:pt x="50" y="189"/>
                    <a:pt x="50" y="189"/>
                  </a:cubicBezTo>
                  <a:cubicBezTo>
                    <a:pt x="45" y="187"/>
                    <a:pt x="45" y="187"/>
                    <a:pt x="45" y="187"/>
                  </a:cubicBezTo>
                  <a:cubicBezTo>
                    <a:pt x="42" y="173"/>
                    <a:pt x="42" y="173"/>
                    <a:pt x="42" y="173"/>
                  </a:cubicBezTo>
                  <a:cubicBezTo>
                    <a:pt x="42" y="173"/>
                    <a:pt x="24" y="174"/>
                    <a:pt x="28" y="165"/>
                  </a:cubicBezTo>
                  <a:cubicBezTo>
                    <a:pt x="32" y="156"/>
                    <a:pt x="44" y="126"/>
                    <a:pt x="41" y="123"/>
                  </a:cubicBezTo>
                  <a:cubicBezTo>
                    <a:pt x="38" y="119"/>
                    <a:pt x="32" y="117"/>
                    <a:pt x="32" y="105"/>
                  </a:cubicBezTo>
                  <a:cubicBezTo>
                    <a:pt x="32" y="94"/>
                    <a:pt x="34" y="67"/>
                    <a:pt x="39" y="53"/>
                  </a:cubicBezTo>
                  <a:cubicBezTo>
                    <a:pt x="44" y="38"/>
                    <a:pt x="72" y="0"/>
                    <a:pt x="136" y="6"/>
                  </a:cubicBezTo>
                  <a:cubicBezTo>
                    <a:pt x="199" y="12"/>
                    <a:pt x="215" y="80"/>
                    <a:pt x="208" y="121"/>
                  </a:cubicBezTo>
                  <a:cubicBezTo>
                    <a:pt x="202" y="161"/>
                    <a:pt x="174" y="209"/>
                    <a:pt x="188" y="255"/>
                  </a:cubicBezTo>
                  <a:cubicBezTo>
                    <a:pt x="202" y="301"/>
                    <a:pt x="283" y="269"/>
                    <a:pt x="275" y="394"/>
                  </a:cubicBezTo>
                  <a:cubicBezTo>
                    <a:pt x="0" y="453"/>
                    <a:pt x="0" y="453"/>
                    <a:pt x="0" y="453"/>
                  </a:cubicBezTo>
                  <a:cubicBezTo>
                    <a:pt x="0" y="453"/>
                    <a:pt x="14" y="383"/>
                    <a:pt x="43" y="347"/>
                  </a:cubicBezTo>
                  <a:cubicBezTo>
                    <a:pt x="43" y="347"/>
                    <a:pt x="114" y="272"/>
                    <a:pt x="93" y="232"/>
                  </a:cubicBezTo>
                  <a:close/>
                </a:path>
              </a:pathLst>
            </a:custGeom>
            <a:gradFill>
              <a:gsLst>
                <a:gs pos="24000">
                  <a:schemeClr val="accent1"/>
                </a:gs>
                <a:gs pos="100000">
                  <a:schemeClr val="accent1">
                    <a:lumMod val="50000"/>
                  </a:schemeClr>
                </a:gs>
              </a:gsLst>
              <a:lin ang="0" scaled="1"/>
            </a:gradFill>
            <a:ln>
              <a:noFill/>
            </a:ln>
          </p:spPr>
          <p:txBody>
            <a:bodyPr vert="horz" wrap="square" lIns="91440" tIns="45720" rIns="91440" bIns="45720" numCol="1" anchor="t" anchorCtr="0" compatLnSpc="1">
              <a:prstTxWarp prst="textNoShape">
                <a:avLst/>
              </a:prstTxWarp>
              <a:noAutofit/>
            </a:bodyPr>
            <a:lstStyle/>
            <a:p>
              <a:endParaRPr lang="en-IN"/>
            </a:p>
          </p:txBody>
        </p:sp>
        <p:sp>
          <p:nvSpPr>
            <p:cNvPr id="87" name="Freeform 11">
              <a:extLst>
                <a:ext uri="{FF2B5EF4-FFF2-40B4-BE49-F238E27FC236}">
                  <a16:creationId xmlns:a16="http://schemas.microsoft.com/office/drawing/2014/main" id="{6A85F2DF-E0E7-4730-8D32-5214E1DEC02A}"/>
                </a:ext>
              </a:extLst>
            </p:cNvPr>
            <p:cNvSpPr>
              <a:spLocks/>
            </p:cNvSpPr>
            <p:nvPr/>
          </p:nvSpPr>
          <p:spPr bwMode="auto">
            <a:xfrm>
              <a:off x="5078650" y="2650490"/>
              <a:ext cx="148670" cy="248578"/>
            </a:xfrm>
            <a:custGeom>
              <a:avLst/>
              <a:gdLst>
                <a:gd name="T0" fmla="*/ 13 w 49"/>
                <a:gd name="T1" fmla="*/ 81 h 85"/>
                <a:gd name="T2" fmla="*/ 0 w 49"/>
                <a:gd name="T3" fmla="*/ 85 h 85"/>
                <a:gd name="T4" fmla="*/ 6 w 49"/>
                <a:gd name="T5" fmla="*/ 44 h 85"/>
                <a:gd name="T6" fmla="*/ 36 w 49"/>
                <a:gd name="T7" fmla="*/ 6 h 85"/>
                <a:gd name="T8" fmla="*/ 49 w 49"/>
                <a:gd name="T9" fmla="*/ 7 h 85"/>
                <a:gd name="T10" fmla="*/ 28 w 49"/>
                <a:gd name="T11" fmla="*/ 81 h 85"/>
                <a:gd name="T12" fmla="*/ 13 w 49"/>
                <a:gd name="T13" fmla="*/ 81 h 85"/>
              </a:gdLst>
              <a:ahLst/>
              <a:cxnLst>
                <a:cxn ang="0">
                  <a:pos x="T0" y="T1"/>
                </a:cxn>
                <a:cxn ang="0">
                  <a:pos x="T2" y="T3"/>
                </a:cxn>
                <a:cxn ang="0">
                  <a:pos x="T4" y="T5"/>
                </a:cxn>
                <a:cxn ang="0">
                  <a:pos x="T6" y="T7"/>
                </a:cxn>
                <a:cxn ang="0">
                  <a:pos x="T8" y="T9"/>
                </a:cxn>
                <a:cxn ang="0">
                  <a:pos x="T10" y="T11"/>
                </a:cxn>
                <a:cxn ang="0">
                  <a:pos x="T12" y="T13"/>
                </a:cxn>
              </a:cxnLst>
              <a:rect l="0" t="0" r="r" b="b"/>
              <a:pathLst>
                <a:path w="49" h="85">
                  <a:moveTo>
                    <a:pt x="13" y="81"/>
                  </a:moveTo>
                  <a:cubicBezTo>
                    <a:pt x="0" y="85"/>
                    <a:pt x="0" y="85"/>
                    <a:pt x="0" y="85"/>
                  </a:cubicBezTo>
                  <a:cubicBezTo>
                    <a:pt x="0" y="85"/>
                    <a:pt x="6" y="46"/>
                    <a:pt x="6" y="44"/>
                  </a:cubicBezTo>
                  <a:cubicBezTo>
                    <a:pt x="7" y="41"/>
                    <a:pt x="29" y="8"/>
                    <a:pt x="36" y="6"/>
                  </a:cubicBezTo>
                  <a:cubicBezTo>
                    <a:pt x="44" y="4"/>
                    <a:pt x="49" y="0"/>
                    <a:pt x="49" y="7"/>
                  </a:cubicBezTo>
                  <a:cubicBezTo>
                    <a:pt x="49" y="15"/>
                    <a:pt x="28" y="81"/>
                    <a:pt x="28" y="81"/>
                  </a:cubicBezTo>
                  <a:lnTo>
                    <a:pt x="13" y="81"/>
                  </a:lnTo>
                  <a:close/>
                </a:path>
              </a:pathLst>
            </a:custGeom>
            <a:gradFill>
              <a:gsLst>
                <a:gs pos="24000">
                  <a:schemeClr val="accent1"/>
                </a:gs>
                <a:gs pos="100000">
                  <a:schemeClr val="accent1">
                    <a:lumMod val="50000"/>
                  </a:schemeClr>
                </a:gs>
              </a:gsLst>
              <a:lin ang="0" scaled="1"/>
            </a:gradFill>
            <a:ln>
              <a:noFill/>
            </a:ln>
          </p:spPr>
          <p:txBody>
            <a:bodyPr vert="horz" wrap="square" lIns="91440" tIns="45720" rIns="91440" bIns="45720" numCol="1" anchor="t" anchorCtr="0" compatLnSpc="1">
              <a:prstTxWarp prst="textNoShape">
                <a:avLst/>
              </a:prstTxWarp>
              <a:noAutofit/>
            </a:bodyPr>
            <a:lstStyle/>
            <a:p>
              <a:endParaRPr lang="en-IN"/>
            </a:p>
          </p:txBody>
        </p:sp>
        <p:sp>
          <p:nvSpPr>
            <p:cNvPr id="88" name="Freeform 12">
              <a:extLst>
                <a:ext uri="{FF2B5EF4-FFF2-40B4-BE49-F238E27FC236}">
                  <a16:creationId xmlns:a16="http://schemas.microsoft.com/office/drawing/2014/main" id="{96CC29F2-F844-4392-B43F-DBDEC4864CA0}"/>
                </a:ext>
              </a:extLst>
            </p:cNvPr>
            <p:cNvSpPr>
              <a:spLocks/>
            </p:cNvSpPr>
            <p:nvPr/>
          </p:nvSpPr>
          <p:spPr bwMode="auto">
            <a:xfrm>
              <a:off x="4802413" y="2269248"/>
              <a:ext cx="478284" cy="584044"/>
            </a:xfrm>
            <a:custGeom>
              <a:avLst/>
              <a:gdLst>
                <a:gd name="T0" fmla="*/ 131 w 158"/>
                <a:gd name="T1" fmla="*/ 193 h 193"/>
                <a:gd name="T2" fmla="*/ 86 w 158"/>
                <a:gd name="T3" fmla="*/ 153 h 193"/>
                <a:gd name="T4" fmla="*/ 9 w 158"/>
                <a:gd name="T5" fmla="*/ 14 h 193"/>
                <a:gd name="T6" fmla="*/ 29 w 158"/>
                <a:gd name="T7" fmla="*/ 32 h 193"/>
                <a:gd name="T8" fmla="*/ 58 w 158"/>
                <a:gd name="T9" fmla="*/ 67 h 193"/>
                <a:gd name="T10" fmla="*/ 73 w 158"/>
                <a:gd name="T11" fmla="*/ 45 h 193"/>
                <a:gd name="T12" fmla="*/ 84 w 158"/>
                <a:gd name="T13" fmla="*/ 76 h 193"/>
                <a:gd name="T14" fmla="*/ 99 w 158"/>
                <a:gd name="T15" fmla="*/ 72 h 193"/>
                <a:gd name="T16" fmla="*/ 99 w 158"/>
                <a:gd name="T17" fmla="*/ 99 h 193"/>
                <a:gd name="T18" fmla="*/ 114 w 158"/>
                <a:gd name="T19" fmla="*/ 96 h 193"/>
                <a:gd name="T20" fmla="*/ 114 w 158"/>
                <a:gd name="T21" fmla="*/ 125 h 193"/>
                <a:gd name="T22" fmla="*/ 158 w 158"/>
                <a:gd name="T23" fmla="*/ 171 h 193"/>
                <a:gd name="T24" fmla="*/ 131 w 158"/>
                <a:gd name="T25" fmla="*/ 193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8" h="193">
                  <a:moveTo>
                    <a:pt x="131" y="193"/>
                  </a:moveTo>
                  <a:cubicBezTo>
                    <a:pt x="86" y="153"/>
                    <a:pt x="86" y="153"/>
                    <a:pt x="86" y="153"/>
                  </a:cubicBezTo>
                  <a:cubicBezTo>
                    <a:pt x="86" y="153"/>
                    <a:pt x="0" y="31"/>
                    <a:pt x="9" y="14"/>
                  </a:cubicBezTo>
                  <a:cubicBezTo>
                    <a:pt x="9" y="14"/>
                    <a:pt x="13" y="0"/>
                    <a:pt x="29" y="32"/>
                  </a:cubicBezTo>
                  <a:cubicBezTo>
                    <a:pt x="37" y="49"/>
                    <a:pt x="53" y="68"/>
                    <a:pt x="58" y="67"/>
                  </a:cubicBezTo>
                  <a:cubicBezTo>
                    <a:pt x="63" y="67"/>
                    <a:pt x="63" y="41"/>
                    <a:pt x="73" y="45"/>
                  </a:cubicBezTo>
                  <a:cubicBezTo>
                    <a:pt x="84" y="49"/>
                    <a:pt x="87" y="64"/>
                    <a:pt x="84" y="76"/>
                  </a:cubicBezTo>
                  <a:cubicBezTo>
                    <a:pt x="81" y="88"/>
                    <a:pt x="88" y="64"/>
                    <a:pt x="99" y="72"/>
                  </a:cubicBezTo>
                  <a:cubicBezTo>
                    <a:pt x="111" y="79"/>
                    <a:pt x="105" y="88"/>
                    <a:pt x="99" y="99"/>
                  </a:cubicBezTo>
                  <a:cubicBezTo>
                    <a:pt x="99" y="99"/>
                    <a:pt x="106" y="81"/>
                    <a:pt x="114" y="96"/>
                  </a:cubicBezTo>
                  <a:cubicBezTo>
                    <a:pt x="122" y="109"/>
                    <a:pt x="110" y="118"/>
                    <a:pt x="114" y="125"/>
                  </a:cubicBezTo>
                  <a:cubicBezTo>
                    <a:pt x="126" y="147"/>
                    <a:pt x="158" y="171"/>
                    <a:pt x="158" y="171"/>
                  </a:cubicBezTo>
                  <a:lnTo>
                    <a:pt x="131" y="193"/>
                  </a:lnTo>
                  <a:close/>
                </a:path>
              </a:pathLst>
            </a:custGeom>
            <a:gradFill>
              <a:gsLst>
                <a:gs pos="24000">
                  <a:schemeClr val="accent1"/>
                </a:gs>
                <a:gs pos="100000">
                  <a:schemeClr val="accent1">
                    <a:lumMod val="50000"/>
                  </a:schemeClr>
                </a:gs>
              </a:gsLst>
              <a:lin ang="0" scaled="1"/>
            </a:gradFill>
            <a:ln>
              <a:noFill/>
            </a:ln>
          </p:spPr>
          <p:txBody>
            <a:bodyPr vert="horz" wrap="square" lIns="91440" tIns="45720" rIns="91440" bIns="45720" numCol="1" anchor="t" anchorCtr="0" compatLnSpc="1">
              <a:prstTxWarp prst="textNoShape">
                <a:avLst/>
              </a:prstTxWarp>
              <a:noAutofit/>
            </a:bodyPr>
            <a:lstStyle/>
            <a:p>
              <a:endParaRPr lang="en-IN"/>
            </a:p>
          </p:txBody>
        </p:sp>
        <p:sp>
          <p:nvSpPr>
            <p:cNvPr id="89" name="Freeform 13">
              <a:extLst>
                <a:ext uri="{FF2B5EF4-FFF2-40B4-BE49-F238E27FC236}">
                  <a16:creationId xmlns:a16="http://schemas.microsoft.com/office/drawing/2014/main" id="{E415B111-3967-481A-B12D-377B79CA58F6}"/>
                </a:ext>
              </a:extLst>
            </p:cNvPr>
            <p:cNvSpPr>
              <a:spLocks/>
            </p:cNvSpPr>
            <p:nvPr/>
          </p:nvSpPr>
          <p:spPr bwMode="auto">
            <a:xfrm>
              <a:off x="5541149" y="3565194"/>
              <a:ext cx="1052857" cy="2478239"/>
            </a:xfrm>
            <a:custGeom>
              <a:avLst/>
              <a:gdLst>
                <a:gd name="T0" fmla="*/ 40 w 667"/>
                <a:gd name="T1" fmla="*/ 0 h 1570"/>
                <a:gd name="T2" fmla="*/ 0 w 667"/>
                <a:gd name="T3" fmla="*/ 103 h 1570"/>
                <a:gd name="T4" fmla="*/ 40 w 667"/>
                <a:gd name="T5" fmla="*/ 1369 h 1570"/>
                <a:gd name="T6" fmla="*/ 21 w 667"/>
                <a:gd name="T7" fmla="*/ 1537 h 1570"/>
                <a:gd name="T8" fmla="*/ 113 w 667"/>
                <a:gd name="T9" fmla="*/ 1570 h 1570"/>
                <a:gd name="T10" fmla="*/ 214 w 667"/>
                <a:gd name="T11" fmla="*/ 1545 h 1570"/>
                <a:gd name="T12" fmla="*/ 251 w 667"/>
                <a:gd name="T13" fmla="*/ 998 h 1570"/>
                <a:gd name="T14" fmla="*/ 322 w 667"/>
                <a:gd name="T15" fmla="*/ 462 h 1570"/>
                <a:gd name="T16" fmla="*/ 404 w 667"/>
                <a:gd name="T17" fmla="*/ 1008 h 1570"/>
                <a:gd name="T18" fmla="*/ 467 w 667"/>
                <a:gd name="T19" fmla="*/ 1551 h 1570"/>
                <a:gd name="T20" fmla="*/ 552 w 667"/>
                <a:gd name="T21" fmla="*/ 1570 h 1570"/>
                <a:gd name="T22" fmla="*/ 651 w 667"/>
                <a:gd name="T23" fmla="*/ 1524 h 1570"/>
                <a:gd name="T24" fmla="*/ 651 w 667"/>
                <a:gd name="T25" fmla="*/ 859 h 1570"/>
                <a:gd name="T26" fmla="*/ 667 w 667"/>
                <a:gd name="T27" fmla="*/ 88 h 1570"/>
                <a:gd name="T28" fmla="*/ 638 w 667"/>
                <a:gd name="T29" fmla="*/ 23 h 1570"/>
                <a:gd name="T30" fmla="*/ 46 w 667"/>
                <a:gd name="T31" fmla="*/ 0 h 1570"/>
                <a:gd name="T32" fmla="*/ 40 w 667"/>
                <a:gd name="T33" fmla="*/ 0 h 1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67" h="1570">
                  <a:moveTo>
                    <a:pt x="40" y="0"/>
                  </a:moveTo>
                  <a:lnTo>
                    <a:pt x="0" y="103"/>
                  </a:lnTo>
                  <a:lnTo>
                    <a:pt x="40" y="1369"/>
                  </a:lnTo>
                  <a:lnTo>
                    <a:pt x="21" y="1537"/>
                  </a:lnTo>
                  <a:lnTo>
                    <a:pt x="113" y="1570"/>
                  </a:lnTo>
                  <a:lnTo>
                    <a:pt x="214" y="1545"/>
                  </a:lnTo>
                  <a:lnTo>
                    <a:pt x="251" y="998"/>
                  </a:lnTo>
                  <a:lnTo>
                    <a:pt x="322" y="462"/>
                  </a:lnTo>
                  <a:lnTo>
                    <a:pt x="404" y="1008"/>
                  </a:lnTo>
                  <a:lnTo>
                    <a:pt x="467" y="1551"/>
                  </a:lnTo>
                  <a:lnTo>
                    <a:pt x="552" y="1570"/>
                  </a:lnTo>
                  <a:lnTo>
                    <a:pt x="651" y="1524"/>
                  </a:lnTo>
                  <a:lnTo>
                    <a:pt x="651" y="859"/>
                  </a:lnTo>
                  <a:lnTo>
                    <a:pt x="667" y="88"/>
                  </a:lnTo>
                  <a:lnTo>
                    <a:pt x="638" y="23"/>
                  </a:lnTo>
                  <a:lnTo>
                    <a:pt x="46" y="0"/>
                  </a:lnTo>
                  <a:lnTo>
                    <a:pt x="40" y="0"/>
                  </a:lnTo>
                  <a:close/>
                </a:path>
              </a:pathLst>
            </a:custGeom>
            <a:gradFill>
              <a:gsLst>
                <a:gs pos="24000">
                  <a:schemeClr val="accent1"/>
                </a:gs>
                <a:gs pos="100000">
                  <a:schemeClr val="accent1">
                    <a:lumMod val="50000"/>
                  </a:schemeClr>
                </a:gs>
              </a:gsLst>
              <a:lin ang="0" scaled="1"/>
            </a:gradFill>
            <a:ln>
              <a:noFill/>
            </a:ln>
          </p:spPr>
          <p:txBody>
            <a:bodyPr vert="horz" wrap="square" lIns="91440" tIns="45720" rIns="91440" bIns="45720" numCol="1" anchor="t" anchorCtr="0" compatLnSpc="1">
              <a:prstTxWarp prst="textNoShape">
                <a:avLst/>
              </a:prstTxWarp>
              <a:noAutofit/>
            </a:bodyPr>
            <a:lstStyle/>
            <a:p>
              <a:endParaRPr lang="en-IN"/>
            </a:p>
          </p:txBody>
        </p:sp>
        <p:sp>
          <p:nvSpPr>
            <p:cNvPr id="90" name="Freeform 14">
              <a:extLst>
                <a:ext uri="{FF2B5EF4-FFF2-40B4-BE49-F238E27FC236}">
                  <a16:creationId xmlns:a16="http://schemas.microsoft.com/office/drawing/2014/main" id="{39C51C6C-C487-4A3F-A064-7F01EF8D2168}"/>
                </a:ext>
              </a:extLst>
            </p:cNvPr>
            <p:cNvSpPr>
              <a:spLocks/>
            </p:cNvSpPr>
            <p:nvPr/>
          </p:nvSpPr>
          <p:spPr bwMode="auto">
            <a:xfrm>
              <a:off x="5541149" y="3565194"/>
              <a:ext cx="1052857" cy="2478239"/>
            </a:xfrm>
            <a:custGeom>
              <a:avLst/>
              <a:gdLst>
                <a:gd name="T0" fmla="*/ 40 w 667"/>
                <a:gd name="T1" fmla="*/ 0 h 1570"/>
                <a:gd name="T2" fmla="*/ 0 w 667"/>
                <a:gd name="T3" fmla="*/ 103 h 1570"/>
                <a:gd name="T4" fmla="*/ 40 w 667"/>
                <a:gd name="T5" fmla="*/ 1369 h 1570"/>
                <a:gd name="T6" fmla="*/ 21 w 667"/>
                <a:gd name="T7" fmla="*/ 1537 h 1570"/>
                <a:gd name="T8" fmla="*/ 113 w 667"/>
                <a:gd name="T9" fmla="*/ 1570 h 1570"/>
                <a:gd name="T10" fmla="*/ 214 w 667"/>
                <a:gd name="T11" fmla="*/ 1545 h 1570"/>
                <a:gd name="T12" fmla="*/ 251 w 667"/>
                <a:gd name="T13" fmla="*/ 998 h 1570"/>
                <a:gd name="T14" fmla="*/ 322 w 667"/>
                <a:gd name="T15" fmla="*/ 462 h 1570"/>
                <a:gd name="T16" fmla="*/ 404 w 667"/>
                <a:gd name="T17" fmla="*/ 1008 h 1570"/>
                <a:gd name="T18" fmla="*/ 467 w 667"/>
                <a:gd name="T19" fmla="*/ 1551 h 1570"/>
                <a:gd name="T20" fmla="*/ 552 w 667"/>
                <a:gd name="T21" fmla="*/ 1570 h 1570"/>
                <a:gd name="T22" fmla="*/ 651 w 667"/>
                <a:gd name="T23" fmla="*/ 1524 h 1570"/>
                <a:gd name="T24" fmla="*/ 651 w 667"/>
                <a:gd name="T25" fmla="*/ 859 h 1570"/>
                <a:gd name="T26" fmla="*/ 667 w 667"/>
                <a:gd name="T27" fmla="*/ 88 h 1570"/>
                <a:gd name="T28" fmla="*/ 638 w 667"/>
                <a:gd name="T29" fmla="*/ 23 h 1570"/>
                <a:gd name="T30" fmla="*/ 46 w 667"/>
                <a:gd name="T31" fmla="*/ 0 h 1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67" h="1570">
                  <a:moveTo>
                    <a:pt x="40" y="0"/>
                  </a:moveTo>
                  <a:lnTo>
                    <a:pt x="0" y="103"/>
                  </a:lnTo>
                  <a:lnTo>
                    <a:pt x="40" y="1369"/>
                  </a:lnTo>
                  <a:lnTo>
                    <a:pt x="21" y="1537"/>
                  </a:lnTo>
                  <a:lnTo>
                    <a:pt x="113" y="1570"/>
                  </a:lnTo>
                  <a:lnTo>
                    <a:pt x="214" y="1545"/>
                  </a:lnTo>
                  <a:lnTo>
                    <a:pt x="251" y="998"/>
                  </a:lnTo>
                  <a:lnTo>
                    <a:pt x="322" y="462"/>
                  </a:lnTo>
                  <a:lnTo>
                    <a:pt x="404" y="1008"/>
                  </a:lnTo>
                  <a:lnTo>
                    <a:pt x="467" y="1551"/>
                  </a:lnTo>
                  <a:lnTo>
                    <a:pt x="552" y="1570"/>
                  </a:lnTo>
                  <a:lnTo>
                    <a:pt x="651" y="1524"/>
                  </a:lnTo>
                  <a:lnTo>
                    <a:pt x="651" y="859"/>
                  </a:lnTo>
                  <a:lnTo>
                    <a:pt x="667" y="88"/>
                  </a:lnTo>
                  <a:lnTo>
                    <a:pt x="638" y="23"/>
                  </a:lnTo>
                  <a:lnTo>
                    <a:pt x="46" y="0"/>
                  </a:lnTo>
                </a:path>
              </a:pathLst>
            </a:custGeom>
            <a:gradFill>
              <a:gsLst>
                <a:gs pos="24000">
                  <a:schemeClr val="accent1"/>
                </a:gs>
                <a:gs pos="100000">
                  <a:srgbClr val="148227"/>
                </a:gs>
              </a:gsLst>
              <a:lin ang="4800000" scaled="0"/>
            </a:gradFill>
            <a:ln>
              <a:noFill/>
            </a:ln>
          </p:spPr>
          <p:txBody>
            <a:bodyPr vert="horz" wrap="square" lIns="91440" tIns="45720" rIns="91440" bIns="45720" numCol="1" anchor="t" anchorCtr="0" compatLnSpc="1">
              <a:prstTxWarp prst="textNoShape">
                <a:avLst/>
              </a:prstTxWarp>
              <a:noAutofit/>
            </a:bodyPr>
            <a:lstStyle/>
            <a:p>
              <a:endParaRPr lang="en-IN"/>
            </a:p>
          </p:txBody>
        </p:sp>
        <p:sp>
          <p:nvSpPr>
            <p:cNvPr id="91" name="Freeform 15">
              <a:extLst>
                <a:ext uri="{FF2B5EF4-FFF2-40B4-BE49-F238E27FC236}">
                  <a16:creationId xmlns:a16="http://schemas.microsoft.com/office/drawing/2014/main" id="{F124F602-9025-405A-A840-CAECEC913FE4}"/>
                </a:ext>
              </a:extLst>
            </p:cNvPr>
            <p:cNvSpPr>
              <a:spLocks/>
            </p:cNvSpPr>
            <p:nvPr/>
          </p:nvSpPr>
          <p:spPr bwMode="auto">
            <a:xfrm>
              <a:off x="5078649" y="2038788"/>
              <a:ext cx="734000" cy="1005503"/>
            </a:xfrm>
            <a:custGeom>
              <a:avLst/>
              <a:gdLst>
                <a:gd name="T0" fmla="*/ 240 w 243"/>
                <a:gd name="T1" fmla="*/ 0 h 332"/>
                <a:gd name="T2" fmla="*/ 171 w 243"/>
                <a:gd name="T3" fmla="*/ 49 h 332"/>
                <a:gd name="T4" fmla="*/ 116 w 243"/>
                <a:gd name="T5" fmla="*/ 243 h 332"/>
                <a:gd name="T6" fmla="*/ 49 w 243"/>
                <a:gd name="T7" fmla="*/ 206 h 332"/>
                <a:gd name="T8" fmla="*/ 0 w 243"/>
                <a:gd name="T9" fmla="*/ 284 h 332"/>
                <a:gd name="T10" fmla="*/ 148 w 243"/>
                <a:gd name="T11" fmla="*/ 332 h 332"/>
                <a:gd name="T12" fmla="*/ 222 w 243"/>
                <a:gd name="T13" fmla="*/ 144 h 332"/>
                <a:gd name="T14" fmla="*/ 243 w 243"/>
                <a:gd name="T15" fmla="*/ 0 h 3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332">
                  <a:moveTo>
                    <a:pt x="240" y="0"/>
                  </a:moveTo>
                  <a:cubicBezTo>
                    <a:pt x="240" y="0"/>
                    <a:pt x="183" y="11"/>
                    <a:pt x="171" y="49"/>
                  </a:cubicBezTo>
                  <a:cubicBezTo>
                    <a:pt x="158" y="88"/>
                    <a:pt x="116" y="243"/>
                    <a:pt x="116" y="243"/>
                  </a:cubicBezTo>
                  <a:cubicBezTo>
                    <a:pt x="49" y="206"/>
                    <a:pt x="49" y="206"/>
                    <a:pt x="49" y="206"/>
                  </a:cubicBezTo>
                  <a:cubicBezTo>
                    <a:pt x="0" y="284"/>
                    <a:pt x="0" y="284"/>
                    <a:pt x="0" y="284"/>
                  </a:cubicBezTo>
                  <a:cubicBezTo>
                    <a:pt x="148" y="332"/>
                    <a:pt x="148" y="332"/>
                    <a:pt x="148" y="332"/>
                  </a:cubicBezTo>
                  <a:cubicBezTo>
                    <a:pt x="148" y="332"/>
                    <a:pt x="212" y="245"/>
                    <a:pt x="222" y="144"/>
                  </a:cubicBezTo>
                  <a:cubicBezTo>
                    <a:pt x="231" y="44"/>
                    <a:pt x="243" y="0"/>
                    <a:pt x="243" y="0"/>
                  </a:cubicBezTo>
                </a:path>
              </a:pathLst>
            </a:custGeom>
            <a:gradFill>
              <a:gsLst>
                <a:gs pos="24000">
                  <a:schemeClr val="accent1"/>
                </a:gs>
                <a:gs pos="100000">
                  <a:schemeClr val="accent1">
                    <a:lumMod val="50000"/>
                  </a:schemeClr>
                </a:gs>
              </a:gsLst>
              <a:lin ang="0" scaled="1"/>
            </a:gradFill>
            <a:ln>
              <a:noFill/>
            </a:ln>
          </p:spPr>
          <p:txBody>
            <a:bodyPr vert="horz" wrap="square" lIns="91440" tIns="45720" rIns="91440" bIns="45720" numCol="1" anchor="t" anchorCtr="0" compatLnSpc="1">
              <a:prstTxWarp prst="textNoShape">
                <a:avLst/>
              </a:prstTxWarp>
              <a:noAutofit/>
            </a:bodyPr>
            <a:lstStyle/>
            <a:p>
              <a:endParaRPr lang="en-IN"/>
            </a:p>
          </p:txBody>
        </p:sp>
        <p:sp>
          <p:nvSpPr>
            <p:cNvPr id="92" name="Freeform 16">
              <a:extLst>
                <a:ext uri="{FF2B5EF4-FFF2-40B4-BE49-F238E27FC236}">
                  <a16:creationId xmlns:a16="http://schemas.microsoft.com/office/drawing/2014/main" id="{66599B7A-1A94-4B2F-9F93-902472BF094E}"/>
                </a:ext>
              </a:extLst>
            </p:cNvPr>
            <p:cNvSpPr>
              <a:spLocks/>
            </p:cNvSpPr>
            <p:nvPr/>
          </p:nvSpPr>
          <p:spPr bwMode="auto">
            <a:xfrm>
              <a:off x="5703734" y="1778336"/>
              <a:ext cx="642448" cy="1163352"/>
            </a:xfrm>
            <a:custGeom>
              <a:avLst/>
              <a:gdLst>
                <a:gd name="T0" fmla="*/ 43 w 212"/>
                <a:gd name="T1" fmla="*/ 82 h 384"/>
                <a:gd name="T2" fmla="*/ 75 w 212"/>
                <a:gd name="T3" fmla="*/ 52 h 384"/>
                <a:gd name="T4" fmla="*/ 98 w 212"/>
                <a:gd name="T5" fmla="*/ 107 h 384"/>
                <a:gd name="T6" fmla="*/ 124 w 212"/>
                <a:gd name="T7" fmla="*/ 57 h 384"/>
                <a:gd name="T8" fmla="*/ 184 w 212"/>
                <a:gd name="T9" fmla="*/ 0 h 384"/>
                <a:gd name="T10" fmla="*/ 212 w 212"/>
                <a:gd name="T11" fmla="*/ 94 h 384"/>
                <a:gd name="T12" fmla="*/ 200 w 212"/>
                <a:gd name="T13" fmla="*/ 194 h 384"/>
                <a:gd name="T14" fmla="*/ 162 w 212"/>
                <a:gd name="T15" fmla="*/ 276 h 384"/>
                <a:gd name="T16" fmla="*/ 98 w 212"/>
                <a:gd name="T17" fmla="*/ 342 h 384"/>
                <a:gd name="T18" fmla="*/ 11 w 212"/>
                <a:gd name="T19" fmla="*/ 384 h 384"/>
                <a:gd name="T20" fmla="*/ 1 w 212"/>
                <a:gd name="T21" fmla="*/ 244 h 384"/>
                <a:gd name="T22" fmla="*/ 1 w 212"/>
                <a:gd name="T23" fmla="*/ 184 h 384"/>
                <a:gd name="T24" fmla="*/ 10 w 212"/>
                <a:gd name="T25" fmla="*/ 116 h 384"/>
                <a:gd name="T26" fmla="*/ 43 w 212"/>
                <a:gd name="T27" fmla="*/ 82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2" h="384">
                  <a:moveTo>
                    <a:pt x="43" y="82"/>
                  </a:moveTo>
                  <a:cubicBezTo>
                    <a:pt x="75" y="52"/>
                    <a:pt x="75" y="52"/>
                    <a:pt x="75" y="52"/>
                  </a:cubicBezTo>
                  <a:cubicBezTo>
                    <a:pt x="98" y="107"/>
                    <a:pt x="98" y="107"/>
                    <a:pt x="98" y="107"/>
                  </a:cubicBezTo>
                  <a:cubicBezTo>
                    <a:pt x="124" y="57"/>
                    <a:pt x="124" y="57"/>
                    <a:pt x="124" y="57"/>
                  </a:cubicBezTo>
                  <a:cubicBezTo>
                    <a:pt x="184" y="0"/>
                    <a:pt x="184" y="0"/>
                    <a:pt x="184" y="0"/>
                  </a:cubicBezTo>
                  <a:cubicBezTo>
                    <a:pt x="212" y="94"/>
                    <a:pt x="212" y="94"/>
                    <a:pt x="212" y="94"/>
                  </a:cubicBezTo>
                  <a:cubicBezTo>
                    <a:pt x="212" y="94"/>
                    <a:pt x="203" y="193"/>
                    <a:pt x="200" y="194"/>
                  </a:cubicBezTo>
                  <a:cubicBezTo>
                    <a:pt x="197" y="194"/>
                    <a:pt x="161" y="274"/>
                    <a:pt x="162" y="276"/>
                  </a:cubicBezTo>
                  <a:cubicBezTo>
                    <a:pt x="162" y="278"/>
                    <a:pt x="109" y="337"/>
                    <a:pt x="98" y="342"/>
                  </a:cubicBezTo>
                  <a:cubicBezTo>
                    <a:pt x="87" y="346"/>
                    <a:pt x="11" y="384"/>
                    <a:pt x="11" y="384"/>
                  </a:cubicBezTo>
                  <a:cubicBezTo>
                    <a:pt x="11" y="384"/>
                    <a:pt x="3" y="260"/>
                    <a:pt x="1" y="244"/>
                  </a:cubicBezTo>
                  <a:cubicBezTo>
                    <a:pt x="0" y="228"/>
                    <a:pt x="2" y="196"/>
                    <a:pt x="1" y="184"/>
                  </a:cubicBezTo>
                  <a:cubicBezTo>
                    <a:pt x="1" y="171"/>
                    <a:pt x="10" y="118"/>
                    <a:pt x="10" y="116"/>
                  </a:cubicBezTo>
                  <a:cubicBezTo>
                    <a:pt x="10" y="114"/>
                    <a:pt x="43" y="82"/>
                    <a:pt x="43" y="82"/>
                  </a:cubicBezTo>
                  <a:close/>
                </a:path>
              </a:pathLst>
            </a:custGeom>
            <a:gradFill>
              <a:gsLst>
                <a:gs pos="24000">
                  <a:schemeClr val="accent1"/>
                </a:gs>
                <a:gs pos="100000">
                  <a:schemeClr val="accent1">
                    <a:lumMod val="50000"/>
                  </a:schemeClr>
                </a:gs>
              </a:gsLst>
              <a:lin ang="0" scaled="1"/>
            </a:gradFill>
            <a:ln>
              <a:noFill/>
            </a:ln>
          </p:spPr>
          <p:txBody>
            <a:bodyPr vert="horz" wrap="square" lIns="91440" tIns="45720" rIns="91440" bIns="45720" numCol="1" anchor="t" anchorCtr="0" compatLnSpc="1">
              <a:prstTxWarp prst="textNoShape">
                <a:avLst/>
              </a:prstTxWarp>
              <a:noAutofit/>
            </a:bodyPr>
            <a:lstStyle/>
            <a:p>
              <a:endParaRPr lang="en-IN" dirty="0"/>
            </a:p>
          </p:txBody>
        </p:sp>
        <p:sp>
          <p:nvSpPr>
            <p:cNvPr id="93" name="Freeform 17">
              <a:extLst>
                <a:ext uri="{FF2B5EF4-FFF2-40B4-BE49-F238E27FC236}">
                  <a16:creationId xmlns:a16="http://schemas.microsoft.com/office/drawing/2014/main" id="{C5752667-FA08-4A59-A4B5-689B2403B2B2}"/>
                </a:ext>
              </a:extLst>
            </p:cNvPr>
            <p:cNvSpPr>
              <a:spLocks/>
            </p:cNvSpPr>
            <p:nvPr/>
          </p:nvSpPr>
          <p:spPr bwMode="auto">
            <a:xfrm>
              <a:off x="5501686" y="1773600"/>
              <a:ext cx="1155459" cy="2056781"/>
            </a:xfrm>
            <a:custGeom>
              <a:avLst/>
              <a:gdLst>
                <a:gd name="T0" fmla="*/ 732 w 732"/>
                <a:gd name="T1" fmla="*/ 1278 h 1303"/>
                <a:gd name="T2" fmla="*/ 471 w 732"/>
                <a:gd name="T3" fmla="*/ 1284 h 1303"/>
                <a:gd name="T4" fmla="*/ 220 w 732"/>
                <a:gd name="T5" fmla="*/ 1265 h 1303"/>
                <a:gd name="T6" fmla="*/ 195 w 732"/>
                <a:gd name="T7" fmla="*/ 1171 h 1303"/>
                <a:gd name="T8" fmla="*/ 172 w 732"/>
                <a:gd name="T9" fmla="*/ 1276 h 1303"/>
                <a:gd name="T10" fmla="*/ 36 w 732"/>
                <a:gd name="T11" fmla="*/ 1303 h 1303"/>
                <a:gd name="T12" fmla="*/ 0 w 732"/>
                <a:gd name="T13" fmla="*/ 1238 h 1303"/>
                <a:gd name="T14" fmla="*/ 102 w 732"/>
                <a:gd name="T15" fmla="*/ 649 h 1303"/>
                <a:gd name="T16" fmla="*/ 130 w 732"/>
                <a:gd name="T17" fmla="*/ 189 h 1303"/>
                <a:gd name="T18" fmla="*/ 239 w 732"/>
                <a:gd name="T19" fmla="*/ 124 h 1303"/>
                <a:gd name="T20" fmla="*/ 295 w 732"/>
                <a:gd name="T21" fmla="*/ 84 h 1303"/>
                <a:gd name="T22" fmla="*/ 249 w 732"/>
                <a:gd name="T23" fmla="*/ 185 h 1303"/>
                <a:gd name="T24" fmla="*/ 216 w 732"/>
                <a:gd name="T25" fmla="*/ 573 h 1303"/>
                <a:gd name="T26" fmla="*/ 423 w 732"/>
                <a:gd name="T27" fmla="*/ 109 h 1303"/>
                <a:gd name="T28" fmla="*/ 481 w 732"/>
                <a:gd name="T29" fmla="*/ 0 h 1303"/>
                <a:gd name="T30" fmla="*/ 512 w 732"/>
                <a:gd name="T31" fmla="*/ 38 h 1303"/>
                <a:gd name="T32" fmla="*/ 711 w 732"/>
                <a:gd name="T33" fmla="*/ 107 h 1303"/>
                <a:gd name="T34" fmla="*/ 625 w 732"/>
                <a:gd name="T35" fmla="*/ 529 h 1303"/>
                <a:gd name="T36" fmla="*/ 732 w 732"/>
                <a:gd name="T37" fmla="*/ 1278 h 1303"/>
                <a:gd name="connsiteX0" fmla="*/ 10000 w 10000"/>
                <a:gd name="connsiteY0" fmla="*/ 9808 h 10000"/>
                <a:gd name="connsiteX1" fmla="*/ 6434 w 10000"/>
                <a:gd name="connsiteY1" fmla="*/ 9854 h 10000"/>
                <a:gd name="connsiteX2" fmla="*/ 3005 w 10000"/>
                <a:gd name="connsiteY2" fmla="*/ 9708 h 10000"/>
                <a:gd name="connsiteX3" fmla="*/ 2664 w 10000"/>
                <a:gd name="connsiteY3" fmla="*/ 8987 h 10000"/>
                <a:gd name="connsiteX4" fmla="*/ 2350 w 10000"/>
                <a:gd name="connsiteY4" fmla="*/ 9793 h 10000"/>
                <a:gd name="connsiteX5" fmla="*/ 492 w 10000"/>
                <a:gd name="connsiteY5" fmla="*/ 10000 h 10000"/>
                <a:gd name="connsiteX6" fmla="*/ 0 w 10000"/>
                <a:gd name="connsiteY6" fmla="*/ 9501 h 10000"/>
                <a:gd name="connsiteX7" fmla="*/ 1393 w 10000"/>
                <a:gd name="connsiteY7" fmla="*/ 4981 h 10000"/>
                <a:gd name="connsiteX8" fmla="*/ 1776 w 10000"/>
                <a:gd name="connsiteY8" fmla="*/ 1450 h 10000"/>
                <a:gd name="connsiteX9" fmla="*/ 3265 w 10000"/>
                <a:gd name="connsiteY9" fmla="*/ 952 h 10000"/>
                <a:gd name="connsiteX10" fmla="*/ 4030 w 10000"/>
                <a:gd name="connsiteY10" fmla="*/ 645 h 10000"/>
                <a:gd name="connsiteX11" fmla="*/ 3402 w 10000"/>
                <a:gd name="connsiteY11" fmla="*/ 1420 h 10000"/>
                <a:gd name="connsiteX12" fmla="*/ 4138 w 10000"/>
                <a:gd name="connsiteY12" fmla="*/ 2903 h 10000"/>
                <a:gd name="connsiteX13" fmla="*/ 5779 w 10000"/>
                <a:gd name="connsiteY13" fmla="*/ 837 h 10000"/>
                <a:gd name="connsiteX14" fmla="*/ 6571 w 10000"/>
                <a:gd name="connsiteY14" fmla="*/ 0 h 10000"/>
                <a:gd name="connsiteX15" fmla="*/ 6995 w 10000"/>
                <a:gd name="connsiteY15" fmla="*/ 292 h 10000"/>
                <a:gd name="connsiteX16" fmla="*/ 9713 w 10000"/>
                <a:gd name="connsiteY16" fmla="*/ 821 h 10000"/>
                <a:gd name="connsiteX17" fmla="*/ 8538 w 10000"/>
                <a:gd name="connsiteY17" fmla="*/ 4060 h 10000"/>
                <a:gd name="connsiteX18" fmla="*/ 10000 w 10000"/>
                <a:gd name="connsiteY18" fmla="*/ 9808 h 10000"/>
                <a:gd name="connsiteX0" fmla="*/ 10000 w 10000"/>
                <a:gd name="connsiteY0" fmla="*/ 9808 h 10000"/>
                <a:gd name="connsiteX1" fmla="*/ 6434 w 10000"/>
                <a:gd name="connsiteY1" fmla="*/ 9854 h 10000"/>
                <a:gd name="connsiteX2" fmla="*/ 3005 w 10000"/>
                <a:gd name="connsiteY2" fmla="*/ 9708 h 10000"/>
                <a:gd name="connsiteX3" fmla="*/ 2664 w 10000"/>
                <a:gd name="connsiteY3" fmla="*/ 8987 h 10000"/>
                <a:gd name="connsiteX4" fmla="*/ 2350 w 10000"/>
                <a:gd name="connsiteY4" fmla="*/ 9793 h 10000"/>
                <a:gd name="connsiteX5" fmla="*/ 492 w 10000"/>
                <a:gd name="connsiteY5" fmla="*/ 10000 h 10000"/>
                <a:gd name="connsiteX6" fmla="*/ 0 w 10000"/>
                <a:gd name="connsiteY6" fmla="*/ 9501 h 10000"/>
                <a:gd name="connsiteX7" fmla="*/ 1393 w 10000"/>
                <a:gd name="connsiteY7" fmla="*/ 4981 h 10000"/>
                <a:gd name="connsiteX8" fmla="*/ 1776 w 10000"/>
                <a:gd name="connsiteY8" fmla="*/ 1450 h 10000"/>
                <a:gd name="connsiteX9" fmla="*/ 3265 w 10000"/>
                <a:gd name="connsiteY9" fmla="*/ 952 h 10000"/>
                <a:gd name="connsiteX10" fmla="*/ 4030 w 10000"/>
                <a:gd name="connsiteY10" fmla="*/ 645 h 10000"/>
                <a:gd name="connsiteX11" fmla="*/ 3402 w 10000"/>
                <a:gd name="connsiteY11" fmla="*/ 1420 h 10000"/>
                <a:gd name="connsiteX12" fmla="*/ 3562 w 10000"/>
                <a:gd name="connsiteY12" fmla="*/ 3449 h 10000"/>
                <a:gd name="connsiteX13" fmla="*/ 5779 w 10000"/>
                <a:gd name="connsiteY13" fmla="*/ 837 h 10000"/>
                <a:gd name="connsiteX14" fmla="*/ 6571 w 10000"/>
                <a:gd name="connsiteY14" fmla="*/ 0 h 10000"/>
                <a:gd name="connsiteX15" fmla="*/ 6995 w 10000"/>
                <a:gd name="connsiteY15" fmla="*/ 292 h 10000"/>
                <a:gd name="connsiteX16" fmla="*/ 9713 w 10000"/>
                <a:gd name="connsiteY16" fmla="*/ 821 h 10000"/>
                <a:gd name="connsiteX17" fmla="*/ 8538 w 10000"/>
                <a:gd name="connsiteY17" fmla="*/ 4060 h 10000"/>
                <a:gd name="connsiteX18" fmla="*/ 10000 w 10000"/>
                <a:gd name="connsiteY18" fmla="*/ 9808 h 10000"/>
                <a:gd name="connsiteX0" fmla="*/ 10000 w 10000"/>
                <a:gd name="connsiteY0" fmla="*/ 9808 h 10000"/>
                <a:gd name="connsiteX1" fmla="*/ 6434 w 10000"/>
                <a:gd name="connsiteY1" fmla="*/ 9854 h 10000"/>
                <a:gd name="connsiteX2" fmla="*/ 3005 w 10000"/>
                <a:gd name="connsiteY2" fmla="*/ 9708 h 10000"/>
                <a:gd name="connsiteX3" fmla="*/ 2664 w 10000"/>
                <a:gd name="connsiteY3" fmla="*/ 8987 h 10000"/>
                <a:gd name="connsiteX4" fmla="*/ 2350 w 10000"/>
                <a:gd name="connsiteY4" fmla="*/ 9793 h 10000"/>
                <a:gd name="connsiteX5" fmla="*/ 492 w 10000"/>
                <a:gd name="connsiteY5" fmla="*/ 10000 h 10000"/>
                <a:gd name="connsiteX6" fmla="*/ 0 w 10000"/>
                <a:gd name="connsiteY6" fmla="*/ 9501 h 10000"/>
                <a:gd name="connsiteX7" fmla="*/ 1393 w 10000"/>
                <a:gd name="connsiteY7" fmla="*/ 4981 h 10000"/>
                <a:gd name="connsiteX8" fmla="*/ 1776 w 10000"/>
                <a:gd name="connsiteY8" fmla="*/ 1450 h 10000"/>
                <a:gd name="connsiteX9" fmla="*/ 3265 w 10000"/>
                <a:gd name="connsiteY9" fmla="*/ 952 h 10000"/>
                <a:gd name="connsiteX10" fmla="*/ 4030 w 10000"/>
                <a:gd name="connsiteY10" fmla="*/ 645 h 10000"/>
                <a:gd name="connsiteX11" fmla="*/ 3654 w 10000"/>
                <a:gd name="connsiteY11" fmla="*/ 1460 h 10000"/>
                <a:gd name="connsiteX12" fmla="*/ 3562 w 10000"/>
                <a:gd name="connsiteY12" fmla="*/ 3449 h 10000"/>
                <a:gd name="connsiteX13" fmla="*/ 5779 w 10000"/>
                <a:gd name="connsiteY13" fmla="*/ 837 h 10000"/>
                <a:gd name="connsiteX14" fmla="*/ 6571 w 10000"/>
                <a:gd name="connsiteY14" fmla="*/ 0 h 10000"/>
                <a:gd name="connsiteX15" fmla="*/ 6995 w 10000"/>
                <a:gd name="connsiteY15" fmla="*/ 292 h 10000"/>
                <a:gd name="connsiteX16" fmla="*/ 9713 w 10000"/>
                <a:gd name="connsiteY16" fmla="*/ 821 h 10000"/>
                <a:gd name="connsiteX17" fmla="*/ 8538 w 10000"/>
                <a:gd name="connsiteY17" fmla="*/ 4060 h 10000"/>
                <a:gd name="connsiteX18" fmla="*/ 10000 w 10000"/>
                <a:gd name="connsiteY18" fmla="*/ 9808 h 10000"/>
                <a:gd name="connsiteX0" fmla="*/ 10000 w 10000"/>
                <a:gd name="connsiteY0" fmla="*/ 9808 h 10000"/>
                <a:gd name="connsiteX1" fmla="*/ 6434 w 10000"/>
                <a:gd name="connsiteY1" fmla="*/ 9854 h 10000"/>
                <a:gd name="connsiteX2" fmla="*/ 3005 w 10000"/>
                <a:gd name="connsiteY2" fmla="*/ 9708 h 10000"/>
                <a:gd name="connsiteX3" fmla="*/ 2664 w 10000"/>
                <a:gd name="connsiteY3" fmla="*/ 8987 h 10000"/>
                <a:gd name="connsiteX4" fmla="*/ 2350 w 10000"/>
                <a:gd name="connsiteY4" fmla="*/ 9793 h 10000"/>
                <a:gd name="connsiteX5" fmla="*/ 492 w 10000"/>
                <a:gd name="connsiteY5" fmla="*/ 10000 h 10000"/>
                <a:gd name="connsiteX6" fmla="*/ 0 w 10000"/>
                <a:gd name="connsiteY6" fmla="*/ 9501 h 10000"/>
                <a:gd name="connsiteX7" fmla="*/ 1393 w 10000"/>
                <a:gd name="connsiteY7" fmla="*/ 4981 h 10000"/>
                <a:gd name="connsiteX8" fmla="*/ 1776 w 10000"/>
                <a:gd name="connsiteY8" fmla="*/ 1450 h 10000"/>
                <a:gd name="connsiteX9" fmla="*/ 3265 w 10000"/>
                <a:gd name="connsiteY9" fmla="*/ 952 h 10000"/>
                <a:gd name="connsiteX10" fmla="*/ 4030 w 10000"/>
                <a:gd name="connsiteY10" fmla="*/ 645 h 10000"/>
                <a:gd name="connsiteX11" fmla="*/ 3654 w 10000"/>
                <a:gd name="connsiteY11" fmla="*/ 1460 h 10000"/>
                <a:gd name="connsiteX12" fmla="*/ 3922 w 10000"/>
                <a:gd name="connsiteY12" fmla="*/ 3348 h 10000"/>
                <a:gd name="connsiteX13" fmla="*/ 5779 w 10000"/>
                <a:gd name="connsiteY13" fmla="*/ 837 h 10000"/>
                <a:gd name="connsiteX14" fmla="*/ 6571 w 10000"/>
                <a:gd name="connsiteY14" fmla="*/ 0 h 10000"/>
                <a:gd name="connsiteX15" fmla="*/ 6995 w 10000"/>
                <a:gd name="connsiteY15" fmla="*/ 292 h 10000"/>
                <a:gd name="connsiteX16" fmla="*/ 9713 w 10000"/>
                <a:gd name="connsiteY16" fmla="*/ 821 h 10000"/>
                <a:gd name="connsiteX17" fmla="*/ 8538 w 10000"/>
                <a:gd name="connsiteY17" fmla="*/ 4060 h 10000"/>
                <a:gd name="connsiteX18" fmla="*/ 10000 w 10000"/>
                <a:gd name="connsiteY18" fmla="*/ 9808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000" h="10000">
                  <a:moveTo>
                    <a:pt x="10000" y="9808"/>
                  </a:moveTo>
                  <a:lnTo>
                    <a:pt x="6434" y="9854"/>
                  </a:lnTo>
                  <a:lnTo>
                    <a:pt x="3005" y="9708"/>
                  </a:lnTo>
                  <a:lnTo>
                    <a:pt x="2664" y="8987"/>
                  </a:lnTo>
                  <a:lnTo>
                    <a:pt x="2350" y="9793"/>
                  </a:lnTo>
                  <a:lnTo>
                    <a:pt x="492" y="10000"/>
                  </a:lnTo>
                  <a:lnTo>
                    <a:pt x="0" y="9501"/>
                  </a:lnTo>
                  <a:lnTo>
                    <a:pt x="1393" y="4981"/>
                  </a:lnTo>
                  <a:cubicBezTo>
                    <a:pt x="1521" y="3804"/>
                    <a:pt x="1648" y="2627"/>
                    <a:pt x="1776" y="1450"/>
                  </a:cubicBezTo>
                  <a:lnTo>
                    <a:pt x="3265" y="952"/>
                  </a:lnTo>
                  <a:lnTo>
                    <a:pt x="4030" y="645"/>
                  </a:lnTo>
                  <a:lnTo>
                    <a:pt x="3654" y="1460"/>
                  </a:lnTo>
                  <a:cubicBezTo>
                    <a:pt x="3707" y="2136"/>
                    <a:pt x="3869" y="2672"/>
                    <a:pt x="3922" y="3348"/>
                  </a:cubicBezTo>
                  <a:lnTo>
                    <a:pt x="5779" y="837"/>
                  </a:lnTo>
                  <a:lnTo>
                    <a:pt x="6571" y="0"/>
                  </a:lnTo>
                  <a:lnTo>
                    <a:pt x="6995" y="292"/>
                  </a:lnTo>
                  <a:lnTo>
                    <a:pt x="9713" y="821"/>
                  </a:lnTo>
                  <a:lnTo>
                    <a:pt x="8538" y="4060"/>
                  </a:lnTo>
                  <a:lnTo>
                    <a:pt x="10000" y="9808"/>
                  </a:lnTo>
                  <a:close/>
                </a:path>
              </a:pathLst>
            </a:custGeom>
            <a:gradFill>
              <a:gsLst>
                <a:gs pos="24000">
                  <a:schemeClr val="accent1"/>
                </a:gs>
                <a:gs pos="100000">
                  <a:schemeClr val="accent1">
                    <a:lumMod val="50000"/>
                  </a:schemeClr>
                </a:gs>
              </a:gsLst>
              <a:lin ang="0" scaled="1"/>
            </a:gradFill>
            <a:ln>
              <a:noFill/>
            </a:ln>
          </p:spPr>
          <p:txBody>
            <a:bodyPr vert="horz" wrap="square" lIns="91440" tIns="45720" rIns="91440" bIns="45720" numCol="1" anchor="t" anchorCtr="0" compatLnSpc="1">
              <a:prstTxWarp prst="textNoShape">
                <a:avLst/>
              </a:prstTxWarp>
              <a:noAutofit/>
            </a:bodyPr>
            <a:lstStyle/>
            <a:p>
              <a:endParaRPr lang="en-IN"/>
            </a:p>
          </p:txBody>
        </p:sp>
        <p:sp>
          <p:nvSpPr>
            <p:cNvPr id="94" name="Freeform 19">
              <a:extLst>
                <a:ext uri="{FF2B5EF4-FFF2-40B4-BE49-F238E27FC236}">
                  <a16:creationId xmlns:a16="http://schemas.microsoft.com/office/drawing/2014/main" id="{F46BA9B3-4D10-487A-840E-9DA0C6BEB96A}"/>
                </a:ext>
              </a:extLst>
            </p:cNvPr>
            <p:cNvSpPr>
              <a:spLocks/>
            </p:cNvSpPr>
            <p:nvPr/>
          </p:nvSpPr>
          <p:spPr bwMode="auto">
            <a:xfrm>
              <a:off x="5749511" y="1088533"/>
              <a:ext cx="614035" cy="612457"/>
            </a:xfrm>
            <a:custGeom>
              <a:avLst/>
              <a:gdLst>
                <a:gd name="T0" fmla="*/ 96 w 203"/>
                <a:gd name="T1" fmla="*/ 53 h 202"/>
                <a:gd name="T2" fmla="*/ 8 w 203"/>
                <a:gd name="T3" fmla="*/ 75 h 202"/>
                <a:gd name="T4" fmla="*/ 0 w 203"/>
                <a:gd name="T5" fmla="*/ 33 h 202"/>
                <a:gd name="T6" fmla="*/ 89 w 203"/>
                <a:gd name="T7" fmla="*/ 3 h 202"/>
                <a:gd name="T8" fmla="*/ 154 w 203"/>
                <a:gd name="T9" fmla="*/ 19 h 202"/>
                <a:gd name="T10" fmla="*/ 184 w 203"/>
                <a:gd name="T11" fmla="*/ 60 h 202"/>
                <a:gd name="T12" fmla="*/ 194 w 203"/>
                <a:gd name="T13" fmla="*/ 121 h 202"/>
                <a:gd name="T14" fmla="*/ 165 w 203"/>
                <a:gd name="T15" fmla="*/ 202 h 202"/>
                <a:gd name="T16" fmla="*/ 163 w 203"/>
                <a:gd name="T17" fmla="*/ 153 h 202"/>
                <a:gd name="T18" fmla="*/ 151 w 203"/>
                <a:gd name="T19" fmla="*/ 112 h 202"/>
                <a:gd name="T20" fmla="*/ 128 w 203"/>
                <a:gd name="T21" fmla="*/ 143 h 202"/>
                <a:gd name="T22" fmla="*/ 118 w 203"/>
                <a:gd name="T23" fmla="*/ 126 h 202"/>
                <a:gd name="T24" fmla="*/ 109 w 203"/>
                <a:gd name="T25" fmla="*/ 105 h 202"/>
                <a:gd name="T26" fmla="*/ 96 w 203"/>
                <a:gd name="T27" fmla="*/ 53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3" h="202">
                  <a:moveTo>
                    <a:pt x="96" y="53"/>
                  </a:moveTo>
                  <a:cubicBezTo>
                    <a:pt x="96" y="53"/>
                    <a:pt x="13" y="88"/>
                    <a:pt x="8" y="75"/>
                  </a:cubicBezTo>
                  <a:cubicBezTo>
                    <a:pt x="0" y="33"/>
                    <a:pt x="0" y="33"/>
                    <a:pt x="0" y="33"/>
                  </a:cubicBezTo>
                  <a:cubicBezTo>
                    <a:pt x="0" y="33"/>
                    <a:pt x="79" y="6"/>
                    <a:pt x="89" y="3"/>
                  </a:cubicBezTo>
                  <a:cubicBezTo>
                    <a:pt x="99" y="0"/>
                    <a:pt x="151" y="15"/>
                    <a:pt x="154" y="19"/>
                  </a:cubicBezTo>
                  <a:cubicBezTo>
                    <a:pt x="157" y="23"/>
                    <a:pt x="178" y="40"/>
                    <a:pt x="184" y="60"/>
                  </a:cubicBezTo>
                  <a:cubicBezTo>
                    <a:pt x="189" y="79"/>
                    <a:pt x="203" y="102"/>
                    <a:pt x="194" y="121"/>
                  </a:cubicBezTo>
                  <a:cubicBezTo>
                    <a:pt x="186" y="141"/>
                    <a:pt x="183" y="166"/>
                    <a:pt x="165" y="202"/>
                  </a:cubicBezTo>
                  <a:cubicBezTo>
                    <a:pt x="165" y="202"/>
                    <a:pt x="158" y="172"/>
                    <a:pt x="163" y="153"/>
                  </a:cubicBezTo>
                  <a:cubicBezTo>
                    <a:pt x="168" y="134"/>
                    <a:pt x="168" y="114"/>
                    <a:pt x="151" y="112"/>
                  </a:cubicBezTo>
                  <a:cubicBezTo>
                    <a:pt x="134" y="111"/>
                    <a:pt x="135" y="139"/>
                    <a:pt x="128" y="143"/>
                  </a:cubicBezTo>
                  <a:cubicBezTo>
                    <a:pt x="121" y="147"/>
                    <a:pt x="119" y="141"/>
                    <a:pt x="118" y="126"/>
                  </a:cubicBezTo>
                  <a:cubicBezTo>
                    <a:pt x="117" y="111"/>
                    <a:pt x="120" y="113"/>
                    <a:pt x="109" y="105"/>
                  </a:cubicBezTo>
                  <a:cubicBezTo>
                    <a:pt x="97" y="98"/>
                    <a:pt x="94" y="85"/>
                    <a:pt x="96" y="53"/>
                  </a:cubicBezTo>
                  <a:close/>
                </a:path>
              </a:pathLst>
            </a:custGeom>
            <a:gradFill>
              <a:gsLst>
                <a:gs pos="24000">
                  <a:schemeClr val="accent1"/>
                </a:gs>
                <a:gs pos="100000">
                  <a:schemeClr val="accent1">
                    <a:lumMod val="50000"/>
                  </a:schemeClr>
                </a:gs>
              </a:gsLst>
              <a:lin ang="0" scaled="1"/>
            </a:gradFill>
            <a:ln>
              <a:noFill/>
            </a:ln>
          </p:spPr>
          <p:txBody>
            <a:bodyPr vert="horz" wrap="square" lIns="91440" tIns="45720" rIns="91440" bIns="45720" numCol="1" anchor="t" anchorCtr="0" compatLnSpc="1">
              <a:prstTxWarp prst="textNoShape">
                <a:avLst/>
              </a:prstTxWarp>
              <a:noAutofit/>
            </a:bodyPr>
            <a:lstStyle/>
            <a:p>
              <a:endParaRPr lang="en-IN" dirty="0"/>
            </a:p>
          </p:txBody>
        </p:sp>
        <p:sp>
          <p:nvSpPr>
            <p:cNvPr id="95" name="Freeform 20">
              <a:extLst>
                <a:ext uri="{FF2B5EF4-FFF2-40B4-BE49-F238E27FC236}">
                  <a16:creationId xmlns:a16="http://schemas.microsoft.com/office/drawing/2014/main" id="{620197F0-14C0-45B4-AD8B-4AAE4B468535}"/>
                </a:ext>
              </a:extLst>
            </p:cNvPr>
            <p:cNvSpPr>
              <a:spLocks/>
            </p:cNvSpPr>
            <p:nvPr/>
          </p:nvSpPr>
          <p:spPr bwMode="auto">
            <a:xfrm>
              <a:off x="5878947" y="1903037"/>
              <a:ext cx="121544" cy="200470"/>
            </a:xfrm>
            <a:custGeom>
              <a:avLst/>
              <a:gdLst>
                <a:gd name="T0" fmla="*/ 0 w 40"/>
                <a:gd name="T1" fmla="*/ 61 h 66"/>
                <a:gd name="T2" fmla="*/ 24 w 40"/>
                <a:gd name="T3" fmla="*/ 39 h 66"/>
                <a:gd name="T4" fmla="*/ 40 w 40"/>
                <a:gd name="T5" fmla="*/ 66 h 66"/>
                <a:gd name="T6" fmla="*/ 29 w 40"/>
                <a:gd name="T7" fmla="*/ 0 h 66"/>
                <a:gd name="T8" fmla="*/ 8 w 40"/>
                <a:gd name="T9" fmla="*/ 13 h 66"/>
                <a:gd name="T10" fmla="*/ 0 w 40"/>
                <a:gd name="T11" fmla="*/ 61 h 66"/>
              </a:gdLst>
              <a:ahLst/>
              <a:cxnLst>
                <a:cxn ang="0">
                  <a:pos x="T0" y="T1"/>
                </a:cxn>
                <a:cxn ang="0">
                  <a:pos x="T2" y="T3"/>
                </a:cxn>
                <a:cxn ang="0">
                  <a:pos x="T4" y="T5"/>
                </a:cxn>
                <a:cxn ang="0">
                  <a:pos x="T6" y="T7"/>
                </a:cxn>
                <a:cxn ang="0">
                  <a:pos x="T8" y="T9"/>
                </a:cxn>
                <a:cxn ang="0">
                  <a:pos x="T10" y="T11"/>
                </a:cxn>
              </a:cxnLst>
              <a:rect l="0" t="0" r="r" b="b"/>
              <a:pathLst>
                <a:path w="40" h="66">
                  <a:moveTo>
                    <a:pt x="0" y="61"/>
                  </a:moveTo>
                  <a:cubicBezTo>
                    <a:pt x="24" y="39"/>
                    <a:pt x="24" y="39"/>
                    <a:pt x="24" y="39"/>
                  </a:cubicBezTo>
                  <a:cubicBezTo>
                    <a:pt x="40" y="66"/>
                    <a:pt x="40" y="66"/>
                    <a:pt x="40" y="66"/>
                  </a:cubicBezTo>
                  <a:cubicBezTo>
                    <a:pt x="40" y="66"/>
                    <a:pt x="28" y="14"/>
                    <a:pt x="29" y="0"/>
                  </a:cubicBezTo>
                  <a:cubicBezTo>
                    <a:pt x="8" y="13"/>
                    <a:pt x="8" y="13"/>
                    <a:pt x="8" y="13"/>
                  </a:cubicBezTo>
                  <a:cubicBezTo>
                    <a:pt x="2" y="21"/>
                    <a:pt x="1" y="37"/>
                    <a:pt x="0" y="61"/>
                  </a:cubicBezTo>
                  <a:close/>
                </a:path>
              </a:pathLst>
            </a:custGeom>
            <a:gradFill>
              <a:gsLst>
                <a:gs pos="24000">
                  <a:schemeClr val="accent1"/>
                </a:gs>
                <a:gs pos="100000">
                  <a:schemeClr val="accent1">
                    <a:lumMod val="50000"/>
                  </a:schemeClr>
                </a:gs>
              </a:gsLst>
              <a:lin ang="0" scaled="1"/>
            </a:gradFill>
            <a:ln>
              <a:noFill/>
            </a:ln>
          </p:spPr>
          <p:txBody>
            <a:bodyPr vert="horz" wrap="square" lIns="91440" tIns="45720" rIns="91440" bIns="45720" numCol="1" anchor="t" anchorCtr="0" compatLnSpc="1">
              <a:prstTxWarp prst="textNoShape">
                <a:avLst/>
              </a:prstTxWarp>
              <a:noAutofit/>
            </a:bodyPr>
            <a:lstStyle/>
            <a:p>
              <a:endParaRPr lang="en-IN"/>
            </a:p>
          </p:txBody>
        </p:sp>
        <p:sp>
          <p:nvSpPr>
            <p:cNvPr id="96" name="Freeform 21">
              <a:extLst>
                <a:ext uri="{FF2B5EF4-FFF2-40B4-BE49-F238E27FC236}">
                  <a16:creationId xmlns:a16="http://schemas.microsoft.com/office/drawing/2014/main" id="{E714F2BE-8F8F-4771-BD02-6FB0D00524C8}"/>
                </a:ext>
              </a:extLst>
            </p:cNvPr>
            <p:cNvSpPr>
              <a:spLocks/>
            </p:cNvSpPr>
            <p:nvPr/>
          </p:nvSpPr>
          <p:spPr bwMode="auto">
            <a:xfrm>
              <a:off x="6079416" y="1773600"/>
              <a:ext cx="230460" cy="290443"/>
            </a:xfrm>
            <a:custGeom>
              <a:avLst/>
              <a:gdLst>
                <a:gd name="T0" fmla="*/ 115 w 146"/>
                <a:gd name="T1" fmla="*/ 0 h 184"/>
                <a:gd name="T2" fmla="*/ 0 w 146"/>
                <a:gd name="T3" fmla="*/ 113 h 184"/>
                <a:gd name="T4" fmla="*/ 67 w 146"/>
                <a:gd name="T5" fmla="*/ 184 h 184"/>
                <a:gd name="T6" fmla="*/ 146 w 146"/>
                <a:gd name="T7" fmla="*/ 38 h 184"/>
                <a:gd name="T8" fmla="*/ 115 w 146"/>
                <a:gd name="T9" fmla="*/ 0 h 184"/>
              </a:gdLst>
              <a:ahLst/>
              <a:cxnLst>
                <a:cxn ang="0">
                  <a:pos x="T0" y="T1"/>
                </a:cxn>
                <a:cxn ang="0">
                  <a:pos x="T2" y="T3"/>
                </a:cxn>
                <a:cxn ang="0">
                  <a:pos x="T4" y="T5"/>
                </a:cxn>
                <a:cxn ang="0">
                  <a:pos x="T6" y="T7"/>
                </a:cxn>
                <a:cxn ang="0">
                  <a:pos x="T8" y="T9"/>
                </a:cxn>
              </a:cxnLst>
              <a:rect l="0" t="0" r="r" b="b"/>
              <a:pathLst>
                <a:path w="146" h="184">
                  <a:moveTo>
                    <a:pt x="115" y="0"/>
                  </a:moveTo>
                  <a:lnTo>
                    <a:pt x="0" y="113"/>
                  </a:lnTo>
                  <a:lnTo>
                    <a:pt x="67" y="184"/>
                  </a:lnTo>
                  <a:lnTo>
                    <a:pt x="146" y="38"/>
                  </a:lnTo>
                  <a:lnTo>
                    <a:pt x="115" y="0"/>
                  </a:lnTo>
                  <a:close/>
                </a:path>
              </a:pathLst>
            </a:custGeom>
            <a:gradFill>
              <a:gsLst>
                <a:gs pos="24000">
                  <a:schemeClr val="accent1"/>
                </a:gs>
                <a:gs pos="100000">
                  <a:schemeClr val="accent1">
                    <a:lumMod val="50000"/>
                  </a:schemeClr>
                </a:gs>
              </a:gsLst>
              <a:lin ang="0" scaled="1"/>
            </a:gradFill>
            <a:ln>
              <a:noFill/>
            </a:ln>
          </p:spPr>
          <p:txBody>
            <a:bodyPr vert="horz" wrap="square" lIns="91440" tIns="45720" rIns="91440" bIns="45720" numCol="1" anchor="t" anchorCtr="0" compatLnSpc="1">
              <a:prstTxWarp prst="textNoShape">
                <a:avLst/>
              </a:prstTxWarp>
              <a:noAutofit/>
            </a:bodyPr>
            <a:lstStyle/>
            <a:p>
              <a:endParaRPr lang="en-IN"/>
            </a:p>
          </p:txBody>
        </p:sp>
        <p:sp>
          <p:nvSpPr>
            <p:cNvPr id="97" name="Freeform 22">
              <a:extLst>
                <a:ext uri="{FF2B5EF4-FFF2-40B4-BE49-F238E27FC236}">
                  <a16:creationId xmlns:a16="http://schemas.microsoft.com/office/drawing/2014/main" id="{1660797D-1059-4A42-BF22-D14B1F653333}"/>
                </a:ext>
              </a:extLst>
            </p:cNvPr>
            <p:cNvSpPr>
              <a:spLocks/>
            </p:cNvSpPr>
            <p:nvPr/>
          </p:nvSpPr>
          <p:spPr bwMode="auto">
            <a:xfrm>
              <a:off x="5190723" y="2438148"/>
              <a:ext cx="740314" cy="318856"/>
            </a:xfrm>
            <a:custGeom>
              <a:avLst/>
              <a:gdLst>
                <a:gd name="T0" fmla="*/ 193 w 245"/>
                <a:gd name="T1" fmla="*/ 95 h 105"/>
                <a:gd name="T2" fmla="*/ 157 w 245"/>
                <a:gd name="T3" fmla="*/ 99 h 105"/>
                <a:gd name="T4" fmla="*/ 103 w 245"/>
                <a:gd name="T5" fmla="*/ 87 h 105"/>
                <a:gd name="T6" fmla="*/ 74 w 245"/>
                <a:gd name="T7" fmla="*/ 78 h 105"/>
                <a:gd name="T8" fmla="*/ 50 w 245"/>
                <a:gd name="T9" fmla="*/ 27 h 105"/>
                <a:gd name="T10" fmla="*/ 25 w 245"/>
                <a:gd name="T11" fmla="*/ 46 h 105"/>
                <a:gd name="T12" fmla="*/ 21 w 245"/>
                <a:gd name="T13" fmla="*/ 27 h 105"/>
                <a:gd name="T14" fmla="*/ 71 w 245"/>
                <a:gd name="T15" fmla="*/ 1 h 105"/>
                <a:gd name="T16" fmla="*/ 129 w 245"/>
                <a:gd name="T17" fmla="*/ 13 h 105"/>
                <a:gd name="T18" fmla="*/ 206 w 245"/>
                <a:gd name="T19" fmla="*/ 57 h 105"/>
                <a:gd name="T20" fmla="*/ 245 w 245"/>
                <a:gd name="T21" fmla="*/ 66 h 105"/>
                <a:gd name="T22" fmla="*/ 235 w 245"/>
                <a:gd name="T23" fmla="*/ 105 h 105"/>
                <a:gd name="T24" fmla="*/ 193 w 245"/>
                <a:gd name="T25" fmla="*/ 9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5" h="105">
                  <a:moveTo>
                    <a:pt x="193" y="95"/>
                  </a:moveTo>
                  <a:cubicBezTo>
                    <a:pt x="193" y="95"/>
                    <a:pt x="173" y="97"/>
                    <a:pt x="157" y="99"/>
                  </a:cubicBezTo>
                  <a:cubicBezTo>
                    <a:pt x="141" y="100"/>
                    <a:pt x="120" y="87"/>
                    <a:pt x="103" y="87"/>
                  </a:cubicBezTo>
                  <a:cubicBezTo>
                    <a:pt x="86" y="86"/>
                    <a:pt x="91" y="99"/>
                    <a:pt x="74" y="78"/>
                  </a:cubicBezTo>
                  <a:cubicBezTo>
                    <a:pt x="57" y="57"/>
                    <a:pt x="41" y="40"/>
                    <a:pt x="50" y="27"/>
                  </a:cubicBezTo>
                  <a:cubicBezTo>
                    <a:pt x="50" y="27"/>
                    <a:pt x="38" y="37"/>
                    <a:pt x="25" y="46"/>
                  </a:cubicBezTo>
                  <a:cubicBezTo>
                    <a:pt x="13" y="55"/>
                    <a:pt x="0" y="43"/>
                    <a:pt x="21" y="27"/>
                  </a:cubicBezTo>
                  <a:cubicBezTo>
                    <a:pt x="42" y="10"/>
                    <a:pt x="58" y="0"/>
                    <a:pt x="71" y="1"/>
                  </a:cubicBezTo>
                  <a:cubicBezTo>
                    <a:pt x="84" y="2"/>
                    <a:pt x="122" y="8"/>
                    <a:pt x="129" y="13"/>
                  </a:cubicBezTo>
                  <a:cubicBezTo>
                    <a:pt x="136" y="19"/>
                    <a:pt x="180" y="52"/>
                    <a:pt x="206" y="57"/>
                  </a:cubicBezTo>
                  <a:cubicBezTo>
                    <a:pt x="233" y="62"/>
                    <a:pt x="245" y="66"/>
                    <a:pt x="245" y="66"/>
                  </a:cubicBezTo>
                  <a:cubicBezTo>
                    <a:pt x="235" y="105"/>
                    <a:pt x="235" y="105"/>
                    <a:pt x="235" y="105"/>
                  </a:cubicBezTo>
                  <a:lnTo>
                    <a:pt x="193" y="95"/>
                  </a:lnTo>
                  <a:close/>
                </a:path>
              </a:pathLst>
            </a:custGeom>
            <a:gradFill>
              <a:gsLst>
                <a:gs pos="24000">
                  <a:schemeClr val="accent1"/>
                </a:gs>
                <a:gs pos="100000">
                  <a:schemeClr val="accent1">
                    <a:lumMod val="50000"/>
                  </a:schemeClr>
                </a:gs>
              </a:gsLst>
              <a:lin ang="0" scaled="1"/>
            </a:gradFill>
            <a:ln>
              <a:noFill/>
            </a:ln>
          </p:spPr>
          <p:txBody>
            <a:bodyPr vert="horz" wrap="square" lIns="91440" tIns="45720" rIns="91440" bIns="45720" numCol="1" anchor="t" anchorCtr="0" compatLnSpc="1">
              <a:prstTxWarp prst="textNoShape">
                <a:avLst/>
              </a:prstTxWarp>
              <a:noAutofit/>
            </a:bodyPr>
            <a:lstStyle/>
            <a:p>
              <a:endParaRPr lang="en-IN"/>
            </a:p>
          </p:txBody>
        </p:sp>
        <p:sp>
          <p:nvSpPr>
            <p:cNvPr id="98" name="Line 23">
              <a:extLst>
                <a:ext uri="{FF2B5EF4-FFF2-40B4-BE49-F238E27FC236}">
                  <a16:creationId xmlns:a16="http://schemas.microsoft.com/office/drawing/2014/main" id="{F8913A27-826C-4A49-88BF-8F81BC4409D8}"/>
                </a:ext>
              </a:extLst>
            </p:cNvPr>
            <p:cNvSpPr>
              <a:spLocks noChangeShapeType="1"/>
            </p:cNvSpPr>
            <p:nvPr/>
          </p:nvSpPr>
          <p:spPr bwMode="auto">
            <a:xfrm>
              <a:off x="5795287" y="2925903"/>
              <a:ext cx="0" cy="0"/>
            </a:xfrm>
            <a:prstGeom prst="line">
              <a:avLst/>
            </a:prstGeom>
            <a:gradFill>
              <a:gsLst>
                <a:gs pos="24000">
                  <a:schemeClr val="accent1"/>
                </a:gs>
                <a:gs pos="100000">
                  <a:schemeClr val="accent1">
                    <a:lumMod val="50000"/>
                  </a:schemeClr>
                </a:gs>
              </a:gsLst>
              <a:lin ang="0" scaled="1"/>
            </a:gradFill>
            <a:ln>
              <a:noFill/>
            </a:ln>
          </p:spPr>
          <p:txBody>
            <a:bodyPr vert="horz" wrap="square" lIns="91440" tIns="45720" rIns="91440" bIns="45720" numCol="1" anchor="t" anchorCtr="0" compatLnSpc="1">
              <a:prstTxWarp prst="textNoShape">
                <a:avLst/>
              </a:prstTxWarp>
              <a:noAutofit/>
            </a:bodyPr>
            <a:lstStyle/>
            <a:p>
              <a:endParaRPr lang="en-IN"/>
            </a:p>
          </p:txBody>
        </p:sp>
        <p:sp>
          <p:nvSpPr>
            <p:cNvPr id="99" name="Line 24">
              <a:extLst>
                <a:ext uri="{FF2B5EF4-FFF2-40B4-BE49-F238E27FC236}">
                  <a16:creationId xmlns:a16="http://schemas.microsoft.com/office/drawing/2014/main" id="{5369256F-5524-4865-8048-587D68E7E694}"/>
                </a:ext>
              </a:extLst>
            </p:cNvPr>
            <p:cNvSpPr>
              <a:spLocks noChangeShapeType="1"/>
            </p:cNvSpPr>
            <p:nvPr/>
          </p:nvSpPr>
          <p:spPr bwMode="auto">
            <a:xfrm>
              <a:off x="5795287" y="2925903"/>
              <a:ext cx="0" cy="0"/>
            </a:xfrm>
            <a:prstGeom prst="line">
              <a:avLst/>
            </a:prstGeom>
            <a:gradFill>
              <a:gsLst>
                <a:gs pos="24000">
                  <a:schemeClr val="accent1"/>
                </a:gs>
                <a:gs pos="100000">
                  <a:schemeClr val="accent1">
                    <a:lumMod val="50000"/>
                  </a:schemeClr>
                </a:gs>
              </a:gsLst>
              <a:lin ang="0" scaled="1"/>
            </a:gradFill>
            <a:ln>
              <a:noFill/>
            </a:ln>
          </p:spPr>
          <p:txBody>
            <a:bodyPr vert="horz" wrap="square" lIns="91440" tIns="45720" rIns="91440" bIns="45720" numCol="1" anchor="t" anchorCtr="0" compatLnSpc="1">
              <a:prstTxWarp prst="textNoShape">
                <a:avLst/>
              </a:prstTxWarp>
              <a:noAutofit/>
            </a:bodyPr>
            <a:lstStyle/>
            <a:p>
              <a:endParaRPr lang="en-IN"/>
            </a:p>
          </p:txBody>
        </p:sp>
        <p:sp>
          <p:nvSpPr>
            <p:cNvPr id="100" name="Freeform 25">
              <a:extLst>
                <a:ext uri="{FF2B5EF4-FFF2-40B4-BE49-F238E27FC236}">
                  <a16:creationId xmlns:a16="http://schemas.microsoft.com/office/drawing/2014/main" id="{5D2841D9-6A04-48B8-A4DB-4B15AF152D12}"/>
                </a:ext>
              </a:extLst>
            </p:cNvPr>
            <p:cNvSpPr>
              <a:spLocks/>
            </p:cNvSpPr>
            <p:nvPr/>
          </p:nvSpPr>
          <p:spPr bwMode="auto">
            <a:xfrm>
              <a:off x="5749511" y="1890409"/>
              <a:ext cx="999188" cy="1051278"/>
            </a:xfrm>
            <a:custGeom>
              <a:avLst/>
              <a:gdLst>
                <a:gd name="T0" fmla="*/ 0 w 330"/>
                <a:gd name="T1" fmla="*/ 217 h 347"/>
                <a:gd name="T2" fmla="*/ 0 w 330"/>
                <a:gd name="T3" fmla="*/ 294 h 347"/>
                <a:gd name="T4" fmla="*/ 258 w 330"/>
                <a:gd name="T5" fmla="*/ 347 h 347"/>
                <a:gd name="T6" fmla="*/ 310 w 330"/>
                <a:gd name="T7" fmla="*/ 189 h 347"/>
                <a:gd name="T8" fmla="*/ 308 w 330"/>
                <a:gd name="T9" fmla="*/ 29 h 347"/>
                <a:gd name="T10" fmla="*/ 211 w 330"/>
                <a:gd name="T11" fmla="*/ 105 h 347"/>
                <a:gd name="T12" fmla="*/ 203 w 330"/>
                <a:gd name="T13" fmla="*/ 251 h 347"/>
                <a:gd name="T14" fmla="*/ 0 w 330"/>
                <a:gd name="T15" fmla="*/ 217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0" h="347">
                  <a:moveTo>
                    <a:pt x="0" y="217"/>
                  </a:moveTo>
                  <a:cubicBezTo>
                    <a:pt x="0" y="294"/>
                    <a:pt x="0" y="294"/>
                    <a:pt x="0" y="294"/>
                  </a:cubicBezTo>
                  <a:cubicBezTo>
                    <a:pt x="258" y="347"/>
                    <a:pt x="258" y="347"/>
                    <a:pt x="258" y="347"/>
                  </a:cubicBezTo>
                  <a:cubicBezTo>
                    <a:pt x="258" y="347"/>
                    <a:pt x="308" y="195"/>
                    <a:pt x="310" y="189"/>
                  </a:cubicBezTo>
                  <a:cubicBezTo>
                    <a:pt x="330" y="125"/>
                    <a:pt x="330" y="58"/>
                    <a:pt x="308" y="29"/>
                  </a:cubicBezTo>
                  <a:cubicBezTo>
                    <a:pt x="286" y="0"/>
                    <a:pt x="218" y="15"/>
                    <a:pt x="211" y="105"/>
                  </a:cubicBezTo>
                  <a:cubicBezTo>
                    <a:pt x="205" y="195"/>
                    <a:pt x="203" y="251"/>
                    <a:pt x="203" y="251"/>
                  </a:cubicBezTo>
                  <a:lnTo>
                    <a:pt x="0" y="217"/>
                  </a:lnTo>
                  <a:close/>
                </a:path>
              </a:pathLst>
            </a:custGeom>
            <a:gradFill>
              <a:gsLst>
                <a:gs pos="24000">
                  <a:schemeClr val="accent1"/>
                </a:gs>
                <a:gs pos="100000">
                  <a:schemeClr val="accent1">
                    <a:lumMod val="50000"/>
                  </a:schemeClr>
                </a:gs>
              </a:gsLst>
              <a:lin ang="0" scaled="1"/>
            </a:gradFill>
            <a:ln>
              <a:noFill/>
            </a:ln>
          </p:spPr>
          <p:txBody>
            <a:bodyPr vert="horz" wrap="square" lIns="91440" tIns="45720" rIns="91440" bIns="45720" numCol="1" anchor="t" anchorCtr="0" compatLnSpc="1">
              <a:prstTxWarp prst="textNoShape">
                <a:avLst/>
              </a:prstTxWarp>
              <a:noAutofit/>
            </a:bodyPr>
            <a:lstStyle/>
            <a:p>
              <a:endParaRPr lang="en-IN"/>
            </a:p>
          </p:txBody>
        </p:sp>
      </p:grpSp>
      <p:sp>
        <p:nvSpPr>
          <p:cNvPr id="101" name="Freeform 7">
            <a:extLst>
              <a:ext uri="{FF2B5EF4-FFF2-40B4-BE49-F238E27FC236}">
                <a16:creationId xmlns:a16="http://schemas.microsoft.com/office/drawing/2014/main" id="{60D08EA3-4E1D-4F4A-B039-302A1F320366}"/>
              </a:ext>
            </a:extLst>
          </p:cNvPr>
          <p:cNvSpPr>
            <a:spLocks/>
          </p:cNvSpPr>
          <p:nvPr/>
        </p:nvSpPr>
        <p:spPr bwMode="auto">
          <a:xfrm>
            <a:off x="5357813" y="2936875"/>
            <a:ext cx="1484313" cy="1884362"/>
          </a:xfrm>
          <a:custGeom>
            <a:avLst/>
            <a:gdLst>
              <a:gd name="T0" fmla="*/ 0 w 515"/>
              <a:gd name="T1" fmla="*/ 370 h 652"/>
              <a:gd name="T2" fmla="*/ 335 w 515"/>
              <a:gd name="T3" fmla="*/ 141 h 652"/>
              <a:gd name="T4" fmla="*/ 501 w 515"/>
              <a:gd name="T5" fmla="*/ 0 h 652"/>
              <a:gd name="T6" fmla="*/ 501 w 515"/>
              <a:gd name="T7" fmla="*/ 281 h 652"/>
              <a:gd name="T8" fmla="*/ 335 w 515"/>
              <a:gd name="T9" fmla="*/ 423 h 652"/>
              <a:gd name="T10" fmla="*/ 0 w 515"/>
              <a:gd name="T11" fmla="*/ 652 h 652"/>
              <a:gd name="T12" fmla="*/ 0 w 515"/>
              <a:gd name="T13" fmla="*/ 370 h 652"/>
            </a:gdLst>
            <a:ahLst/>
            <a:cxnLst>
              <a:cxn ang="0">
                <a:pos x="T0" y="T1"/>
              </a:cxn>
              <a:cxn ang="0">
                <a:pos x="T2" y="T3"/>
              </a:cxn>
              <a:cxn ang="0">
                <a:pos x="T4" y="T5"/>
              </a:cxn>
              <a:cxn ang="0">
                <a:pos x="T6" y="T7"/>
              </a:cxn>
              <a:cxn ang="0">
                <a:pos x="T8" y="T9"/>
              </a:cxn>
              <a:cxn ang="0">
                <a:pos x="T10" y="T11"/>
              </a:cxn>
              <a:cxn ang="0">
                <a:pos x="T12" y="T13"/>
              </a:cxn>
            </a:cxnLst>
            <a:rect l="0" t="0" r="r" b="b"/>
            <a:pathLst>
              <a:path w="515" h="652">
                <a:moveTo>
                  <a:pt x="0" y="370"/>
                </a:moveTo>
                <a:cubicBezTo>
                  <a:pt x="7" y="338"/>
                  <a:pt x="146" y="253"/>
                  <a:pt x="335" y="141"/>
                </a:cubicBezTo>
                <a:cubicBezTo>
                  <a:pt x="510" y="37"/>
                  <a:pt x="501" y="0"/>
                  <a:pt x="501" y="0"/>
                </a:cubicBezTo>
                <a:cubicBezTo>
                  <a:pt x="501" y="281"/>
                  <a:pt x="501" y="281"/>
                  <a:pt x="501" y="281"/>
                </a:cubicBezTo>
                <a:cubicBezTo>
                  <a:pt x="501" y="281"/>
                  <a:pt x="515" y="321"/>
                  <a:pt x="335" y="423"/>
                </a:cubicBezTo>
                <a:cubicBezTo>
                  <a:pt x="143" y="531"/>
                  <a:pt x="7" y="620"/>
                  <a:pt x="0" y="652"/>
                </a:cubicBezTo>
                <a:lnTo>
                  <a:pt x="0" y="370"/>
                </a:lnTo>
                <a:close/>
              </a:path>
            </a:pathLst>
          </a:custGeom>
          <a:gradFill>
            <a:gsLst>
              <a:gs pos="11000">
                <a:schemeClr val="accent2"/>
              </a:gs>
              <a:gs pos="92000">
                <a:schemeClr val="accent1">
                  <a:lumMod val="75000"/>
                </a:schemeClr>
              </a:gs>
            </a:gsLst>
            <a:lin ang="0" scaled="1"/>
          </a:gradFill>
          <a:ln>
            <a:noFill/>
          </a:ln>
        </p:spPr>
        <p:txBody>
          <a:bodyPr vert="horz" wrap="square" lIns="91440" tIns="45720" rIns="91440" bIns="45720" numCol="1" anchor="t" anchorCtr="0" compatLnSpc="1">
            <a:prstTxWarp prst="textNoShape">
              <a:avLst/>
            </a:prstTxWarp>
          </a:bodyPr>
          <a:lstStyle/>
          <a:p>
            <a:endParaRPr lang="en-IN"/>
          </a:p>
        </p:txBody>
      </p:sp>
    </p:spTree>
    <p:extLst>
      <p:ext uri="{BB962C8B-B14F-4D97-AF65-F5344CB8AC3E}">
        <p14:creationId xmlns:p14="http://schemas.microsoft.com/office/powerpoint/2010/main" val="34263503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an Working On Laptop Icon Illustration. Work From Home Mascot Cartoon  Character. | Character design animation, Icon illustration, Character design"/>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9921" b="14885"/>
          <a:stretch/>
        </p:blipFill>
        <p:spPr bwMode="auto">
          <a:xfrm>
            <a:off x="364236" y="4565148"/>
            <a:ext cx="2076821" cy="1962387"/>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Office Images | Free Vectors, Stock Photos &amp; PSD"/>
          <p:cNvPicPr>
            <a:picLocks noChangeAspect="1" noChangeArrowheads="1"/>
          </p:cNvPicPr>
          <p:nvPr/>
        </p:nvPicPr>
        <p:blipFill rotWithShape="1">
          <a:blip r:embed="rId3">
            <a:extLst>
              <a:ext uri="{28A0092B-C50C-407E-A947-70E740481C1C}">
                <a14:useLocalDpi xmlns:a14="http://schemas.microsoft.com/office/drawing/2010/main" val="0"/>
              </a:ext>
            </a:extLst>
          </a:blip>
          <a:srcRect b="12703"/>
          <a:stretch/>
        </p:blipFill>
        <p:spPr bwMode="auto">
          <a:xfrm>
            <a:off x="7020189" y="2265064"/>
            <a:ext cx="4990148" cy="435624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Title 3">
            <a:extLst>
              <a:ext uri="{FF2B5EF4-FFF2-40B4-BE49-F238E27FC236}">
                <a16:creationId xmlns:a16="http://schemas.microsoft.com/office/drawing/2014/main" id="{F07FC580-E2AB-4C55-8C95-D5E077A1D127}"/>
              </a:ext>
            </a:extLst>
          </p:cNvPr>
          <p:cNvSpPr txBox="1">
            <a:spLocks/>
          </p:cNvSpPr>
          <p:nvPr/>
        </p:nvSpPr>
        <p:spPr>
          <a:xfrm>
            <a:off x="261764" y="126161"/>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Funda Fox on SQL Script</a:t>
            </a:r>
          </a:p>
        </p:txBody>
      </p:sp>
      <p:sp>
        <p:nvSpPr>
          <p:cNvPr id="9" name="TextBox 8">
            <a:extLst>
              <a:ext uri="{FF2B5EF4-FFF2-40B4-BE49-F238E27FC236}">
                <a16:creationId xmlns:a16="http://schemas.microsoft.com/office/drawing/2014/main" id="{2668874E-C0FA-4ADA-BBF6-2FE5710B408A}"/>
              </a:ext>
            </a:extLst>
          </p:cNvPr>
          <p:cNvSpPr txBox="1"/>
          <p:nvPr/>
        </p:nvSpPr>
        <p:spPr>
          <a:xfrm>
            <a:off x="261764" y="809725"/>
            <a:ext cx="11292008" cy="3139321"/>
          </a:xfrm>
          <a:prstGeom prst="rect">
            <a:avLst/>
          </a:prstGeom>
          <a:noFill/>
        </p:spPr>
        <p:txBody>
          <a:bodyPr wrap="square" rtlCol="0">
            <a:spAutoFit/>
          </a:bodyPr>
          <a:lstStyle/>
          <a:p>
            <a:pPr marL="285750" indent="-285750" algn="just">
              <a:buFontTx/>
              <a:buChar char="-"/>
            </a:pPr>
            <a:r>
              <a:rPr lang="en-US" dirty="0"/>
              <a:t>SQL Script is not case-sensitive like ABAP.</a:t>
            </a:r>
          </a:p>
          <a:p>
            <a:pPr marL="285750" indent="-285750" algn="just">
              <a:buFontTx/>
              <a:buChar char="-"/>
            </a:pPr>
            <a:r>
              <a:rPr lang="en-US" dirty="0"/>
              <a:t>Every statement in SQL Script ends with semi-colon ( ; )</a:t>
            </a:r>
          </a:p>
          <a:p>
            <a:pPr marL="285750" indent="-285750" algn="just">
              <a:buFontTx/>
              <a:buChar char="-"/>
            </a:pPr>
            <a:r>
              <a:rPr lang="en-US" dirty="0"/>
              <a:t>When we create variables in SQL Script they are assigned NULL value and any operation with NULL becomes NULL</a:t>
            </a:r>
          </a:p>
          <a:p>
            <a:pPr marL="285750" indent="-285750" algn="just">
              <a:buFontTx/>
              <a:buChar char="-"/>
            </a:pPr>
            <a:r>
              <a:rPr lang="en-US" dirty="0"/>
              <a:t>The = is a comparison operator and := is an assignment operator</a:t>
            </a:r>
          </a:p>
          <a:p>
            <a:pPr marL="285750" indent="-285750" algn="just">
              <a:buFontTx/>
              <a:buChar char="-"/>
            </a:pPr>
            <a:r>
              <a:rPr lang="en-US" dirty="0"/>
              <a:t>When we assign value to a variable we use direct variable name but when we want to use the variable in some operations we use :variable (: is value of operator)  </a:t>
            </a:r>
            <a:r>
              <a:rPr lang="en-US" dirty="0">
                <a:sym typeface="Wingdings" panose="05000000000000000000" pitchFamily="2" charset="2"/>
              </a:rPr>
              <a:t></a:t>
            </a:r>
          </a:p>
          <a:p>
            <a:pPr lvl="1" algn="just"/>
            <a:r>
              <a:rPr lang="en-US" dirty="0"/>
              <a:t>Declare x integer; declare y integer; declare z integer;</a:t>
            </a:r>
          </a:p>
          <a:p>
            <a:pPr lvl="1" algn="just"/>
            <a:r>
              <a:rPr lang="en-US" dirty="0"/>
              <a:t>x </a:t>
            </a:r>
            <a:r>
              <a:rPr lang="en-US" b="1" dirty="0"/>
              <a:t>:=</a:t>
            </a:r>
            <a:r>
              <a:rPr lang="en-US" dirty="0"/>
              <a:t> 10;  y </a:t>
            </a:r>
            <a:r>
              <a:rPr lang="en-US" b="1" dirty="0"/>
              <a:t>:=</a:t>
            </a:r>
            <a:r>
              <a:rPr lang="en-US" dirty="0"/>
              <a:t> 20; </a:t>
            </a:r>
            <a:r>
              <a:rPr lang="en-US" b="1" i="1" dirty="0"/>
              <a:t>z = :x + :y;</a:t>
            </a:r>
          </a:p>
          <a:p>
            <a:pPr marL="285750" indent="-285750" algn="just">
              <a:buFontTx/>
              <a:buChar char="-"/>
            </a:pPr>
            <a:r>
              <a:rPr lang="en-US" dirty="0"/>
              <a:t>We always tries to push data intensive logic using SQL Script in HANA database.</a:t>
            </a:r>
          </a:p>
          <a:p>
            <a:pPr marL="285750" indent="-285750" algn="just">
              <a:buFontTx/>
              <a:buChar char="-"/>
            </a:pPr>
            <a:r>
              <a:rPr lang="en-US" dirty="0"/>
              <a:t>Since we work with DB level directly, we need to take care of client handling.</a:t>
            </a:r>
          </a:p>
          <a:p>
            <a:pPr marL="285750" indent="-285750">
              <a:buFontTx/>
              <a:buChar char="-"/>
            </a:pPr>
            <a:endParaRPr lang="en-US" dirty="0"/>
          </a:p>
        </p:txBody>
      </p:sp>
      <p:sp>
        <p:nvSpPr>
          <p:cNvPr id="3" name="Rectangle 2"/>
          <p:cNvSpPr/>
          <p:nvPr/>
        </p:nvSpPr>
        <p:spPr>
          <a:xfrm>
            <a:off x="2441057" y="4939373"/>
            <a:ext cx="2044855" cy="707886"/>
          </a:xfrm>
          <a:prstGeom prst="rect">
            <a:avLst/>
          </a:prstGeom>
        </p:spPr>
        <p:txBody>
          <a:bodyPr wrap="none">
            <a:spAutoFit/>
          </a:bodyPr>
          <a:lstStyle/>
          <a:p>
            <a:r>
              <a:rPr lang="en-US" sz="2000" dirty="0"/>
              <a:t>Exercise Code link</a:t>
            </a:r>
          </a:p>
          <a:p>
            <a:r>
              <a:rPr lang="en-US" sz="2000" dirty="0">
                <a:hlinkClick r:id="rId5"/>
              </a:rPr>
              <a:t>SQL Script Basic’s</a:t>
            </a:r>
            <a:endParaRPr lang="en-US" sz="2000" dirty="0"/>
          </a:p>
        </p:txBody>
      </p:sp>
      <p:cxnSp>
        <p:nvCxnSpPr>
          <p:cNvPr id="10" name="Straight Connector 9">
            <a:extLst>
              <a:ext uri="{FF2B5EF4-FFF2-40B4-BE49-F238E27FC236}">
                <a16:creationId xmlns:a16="http://schemas.microsoft.com/office/drawing/2014/main" id="{A647AA67-6DD7-4570-BBB1-A750F7A29B1E}"/>
              </a:ext>
            </a:extLst>
          </p:cNvPr>
          <p:cNvCxnSpPr/>
          <p:nvPr/>
        </p:nvCxnSpPr>
        <p:spPr>
          <a:xfrm>
            <a:off x="350982" y="4871984"/>
            <a:ext cx="7518399"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7115335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5121565" y="2468537"/>
            <a:ext cx="3999345"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8000" b="1" dirty="0"/>
              <a:t>Break</a:t>
            </a:r>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026" name="Picture 2" descr="Coffee break line icon clock and cup Royalty Free Vector">
            <a:extLst>
              <a:ext uri="{FF2B5EF4-FFF2-40B4-BE49-F238E27FC236}">
                <a16:creationId xmlns:a16="http://schemas.microsoft.com/office/drawing/2014/main" id="{ECB33168-3F45-4992-99CB-0ADDAF54E894}"/>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4176" b="11918"/>
          <a:stretch/>
        </p:blipFill>
        <p:spPr bwMode="auto">
          <a:xfrm>
            <a:off x="2634730" y="1969714"/>
            <a:ext cx="2436034" cy="220749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Tree>
    <p:extLst>
      <p:ext uri="{BB962C8B-B14F-4D97-AF65-F5344CB8AC3E}">
        <p14:creationId xmlns:p14="http://schemas.microsoft.com/office/powerpoint/2010/main" val="35796907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0789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Data Objects in SQL Script ( Variables )</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6" name="Picture 1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00" name="Oval 99">
            <a:extLst>
              <a:ext uri="{FF2B5EF4-FFF2-40B4-BE49-F238E27FC236}">
                <a16:creationId xmlns:a16="http://schemas.microsoft.com/office/drawing/2014/main" id="{DC719908-5596-4D04-9B4C-C6D0DD7D80DC}"/>
              </a:ext>
            </a:extLst>
          </p:cNvPr>
          <p:cNvSpPr/>
          <p:nvPr/>
        </p:nvSpPr>
        <p:spPr>
          <a:xfrm>
            <a:off x="4824195" y="3197722"/>
            <a:ext cx="2552735" cy="2552734"/>
          </a:xfrm>
          <a:prstGeom prst="ellipse">
            <a:avLst/>
          </a:prstGeom>
          <a:solidFill>
            <a:schemeClr val="accent4"/>
          </a:solidFill>
          <a:ln w="2540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01" name="Group 100">
            <a:extLst>
              <a:ext uri="{FF2B5EF4-FFF2-40B4-BE49-F238E27FC236}">
                <a16:creationId xmlns:a16="http://schemas.microsoft.com/office/drawing/2014/main" id="{530DB696-A01E-4E40-9662-BEB289914166}"/>
              </a:ext>
            </a:extLst>
          </p:cNvPr>
          <p:cNvGrpSpPr/>
          <p:nvPr/>
        </p:nvGrpSpPr>
        <p:grpSpPr>
          <a:xfrm>
            <a:off x="4470450" y="2854526"/>
            <a:ext cx="3247924" cy="3245354"/>
            <a:chOff x="4318629" y="2699007"/>
            <a:chExt cx="3536103" cy="3533307"/>
          </a:xfrm>
        </p:grpSpPr>
        <p:sp>
          <p:nvSpPr>
            <p:cNvPr id="102" name="Freeform 5">
              <a:extLst>
                <a:ext uri="{FF2B5EF4-FFF2-40B4-BE49-F238E27FC236}">
                  <a16:creationId xmlns:a16="http://schemas.microsoft.com/office/drawing/2014/main" id="{FAEB6594-A43B-4BD8-A835-D1C5803C79EB}"/>
                </a:ext>
              </a:extLst>
            </p:cNvPr>
            <p:cNvSpPr>
              <a:spLocks/>
            </p:cNvSpPr>
            <p:nvPr/>
          </p:nvSpPr>
          <p:spPr bwMode="auto">
            <a:xfrm rot="20223087">
              <a:off x="4318629" y="3083460"/>
              <a:ext cx="1239676" cy="507717"/>
            </a:xfrm>
            <a:custGeom>
              <a:avLst/>
              <a:gdLst>
                <a:gd name="T0" fmla="*/ 260 w 260"/>
                <a:gd name="T1" fmla="*/ 0 h 107"/>
                <a:gd name="T2" fmla="*/ 0 w 260"/>
                <a:gd name="T3" fmla="*/ 107 h 107"/>
              </a:gdLst>
              <a:ahLst/>
              <a:cxnLst>
                <a:cxn ang="0">
                  <a:pos x="T0" y="T1"/>
                </a:cxn>
                <a:cxn ang="0">
                  <a:pos x="T2" y="T3"/>
                </a:cxn>
              </a:cxnLst>
              <a:rect l="0" t="0" r="r" b="b"/>
              <a:pathLst>
                <a:path w="260" h="107">
                  <a:moveTo>
                    <a:pt x="260" y="0"/>
                  </a:moveTo>
                  <a:cubicBezTo>
                    <a:pt x="158" y="0"/>
                    <a:pt x="67" y="41"/>
                    <a:pt x="0" y="107"/>
                  </a:cubicBezTo>
                </a:path>
              </a:pathLst>
            </a:custGeom>
            <a:noFill/>
            <a:ln w="38100" cap="rnd">
              <a:solidFill>
                <a:schemeClr val="accent4"/>
              </a:solidFill>
              <a:prstDash val="solid"/>
              <a:miter lim="800000"/>
              <a:headEnd type="arrow"/>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03" name="Freeform 6">
              <a:extLst>
                <a:ext uri="{FF2B5EF4-FFF2-40B4-BE49-F238E27FC236}">
                  <a16:creationId xmlns:a16="http://schemas.microsoft.com/office/drawing/2014/main" id="{0657716A-752B-4D82-A0E1-2D519FA1A82F}"/>
                </a:ext>
              </a:extLst>
            </p:cNvPr>
            <p:cNvSpPr>
              <a:spLocks/>
            </p:cNvSpPr>
            <p:nvPr/>
          </p:nvSpPr>
          <p:spPr bwMode="auto">
            <a:xfrm rot="20223087">
              <a:off x="6964374" y="2699007"/>
              <a:ext cx="516179" cy="1235445"/>
            </a:xfrm>
            <a:custGeom>
              <a:avLst/>
              <a:gdLst>
                <a:gd name="T0" fmla="*/ 108 w 108"/>
                <a:gd name="T1" fmla="*/ 260 h 260"/>
                <a:gd name="T2" fmla="*/ 108 w 108"/>
                <a:gd name="T3" fmla="*/ 260 h 260"/>
                <a:gd name="T4" fmla="*/ 0 w 108"/>
                <a:gd name="T5" fmla="*/ 0 h 260"/>
              </a:gdLst>
              <a:ahLst/>
              <a:cxnLst>
                <a:cxn ang="0">
                  <a:pos x="T0" y="T1"/>
                </a:cxn>
                <a:cxn ang="0">
                  <a:pos x="T2" y="T3"/>
                </a:cxn>
                <a:cxn ang="0">
                  <a:pos x="T4" y="T5"/>
                </a:cxn>
              </a:cxnLst>
              <a:rect l="0" t="0" r="r" b="b"/>
              <a:pathLst>
                <a:path w="108" h="260">
                  <a:moveTo>
                    <a:pt x="108" y="260"/>
                  </a:moveTo>
                  <a:cubicBezTo>
                    <a:pt x="108" y="260"/>
                    <a:pt x="108" y="260"/>
                    <a:pt x="108" y="260"/>
                  </a:cubicBezTo>
                  <a:cubicBezTo>
                    <a:pt x="108" y="158"/>
                    <a:pt x="67" y="67"/>
                    <a:pt x="0" y="0"/>
                  </a:cubicBezTo>
                </a:path>
              </a:pathLst>
            </a:custGeom>
            <a:noFill/>
            <a:ln w="38100" cap="rnd">
              <a:solidFill>
                <a:schemeClr val="accent4"/>
              </a:solidFill>
              <a:prstDash val="solid"/>
              <a:miter lim="800000"/>
              <a:headEnd type="arrow"/>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04" name="Freeform 7">
              <a:extLst>
                <a:ext uri="{FF2B5EF4-FFF2-40B4-BE49-F238E27FC236}">
                  <a16:creationId xmlns:a16="http://schemas.microsoft.com/office/drawing/2014/main" id="{B767C1D0-A84C-47F1-B9C0-2E260C7CFA2F}"/>
                </a:ext>
              </a:extLst>
            </p:cNvPr>
            <p:cNvSpPr>
              <a:spLocks/>
            </p:cNvSpPr>
            <p:nvPr/>
          </p:nvSpPr>
          <p:spPr bwMode="auto">
            <a:xfrm rot="20223087">
              <a:off x="6621402" y="5340061"/>
              <a:ext cx="1233330" cy="514064"/>
            </a:xfrm>
            <a:custGeom>
              <a:avLst/>
              <a:gdLst>
                <a:gd name="T0" fmla="*/ 0 w 259"/>
                <a:gd name="T1" fmla="*/ 108 h 108"/>
                <a:gd name="T2" fmla="*/ 259 w 259"/>
                <a:gd name="T3" fmla="*/ 0 h 108"/>
              </a:gdLst>
              <a:ahLst/>
              <a:cxnLst>
                <a:cxn ang="0">
                  <a:pos x="T0" y="T1"/>
                </a:cxn>
                <a:cxn ang="0">
                  <a:pos x="T2" y="T3"/>
                </a:cxn>
              </a:cxnLst>
              <a:rect l="0" t="0" r="r" b="b"/>
              <a:pathLst>
                <a:path w="259" h="108">
                  <a:moveTo>
                    <a:pt x="0" y="108"/>
                  </a:moveTo>
                  <a:cubicBezTo>
                    <a:pt x="101" y="108"/>
                    <a:pt x="193" y="67"/>
                    <a:pt x="259" y="0"/>
                  </a:cubicBezTo>
                </a:path>
              </a:pathLst>
            </a:custGeom>
            <a:noFill/>
            <a:ln w="38100" cap="rnd">
              <a:solidFill>
                <a:schemeClr val="accent4"/>
              </a:solidFill>
              <a:prstDash val="solid"/>
              <a:miter lim="800000"/>
              <a:headEnd type="arrow"/>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05" name="Freeform 8">
              <a:extLst>
                <a:ext uri="{FF2B5EF4-FFF2-40B4-BE49-F238E27FC236}">
                  <a16:creationId xmlns:a16="http://schemas.microsoft.com/office/drawing/2014/main" id="{8CBB483D-A2DB-463F-B9D5-B80BA3C57F04}"/>
                </a:ext>
              </a:extLst>
            </p:cNvPr>
            <p:cNvSpPr>
              <a:spLocks/>
            </p:cNvSpPr>
            <p:nvPr/>
          </p:nvSpPr>
          <p:spPr bwMode="auto">
            <a:xfrm rot="20223087">
              <a:off x="4698742" y="5001100"/>
              <a:ext cx="509833" cy="1231214"/>
            </a:xfrm>
            <a:custGeom>
              <a:avLst/>
              <a:gdLst>
                <a:gd name="T0" fmla="*/ 0 w 107"/>
                <a:gd name="T1" fmla="*/ 0 h 259"/>
                <a:gd name="T2" fmla="*/ 107 w 107"/>
                <a:gd name="T3" fmla="*/ 259 h 259"/>
              </a:gdLst>
              <a:ahLst/>
              <a:cxnLst>
                <a:cxn ang="0">
                  <a:pos x="T0" y="T1"/>
                </a:cxn>
                <a:cxn ang="0">
                  <a:pos x="T2" y="T3"/>
                </a:cxn>
              </a:cxnLst>
              <a:rect l="0" t="0" r="r" b="b"/>
              <a:pathLst>
                <a:path w="107" h="259">
                  <a:moveTo>
                    <a:pt x="0" y="0"/>
                  </a:moveTo>
                  <a:cubicBezTo>
                    <a:pt x="0" y="101"/>
                    <a:pt x="41" y="193"/>
                    <a:pt x="107" y="259"/>
                  </a:cubicBezTo>
                </a:path>
              </a:pathLst>
            </a:custGeom>
            <a:noFill/>
            <a:ln w="38100" cap="rnd">
              <a:solidFill>
                <a:schemeClr val="accent4"/>
              </a:solidFill>
              <a:prstDash val="solid"/>
              <a:miter lim="800000"/>
              <a:headEnd type="arrow"/>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grpSp>
      <p:sp>
        <p:nvSpPr>
          <p:cNvPr id="115" name="Rectangle 114">
            <a:extLst>
              <a:ext uri="{FF2B5EF4-FFF2-40B4-BE49-F238E27FC236}">
                <a16:creationId xmlns:a16="http://schemas.microsoft.com/office/drawing/2014/main" id="{BD6F406A-C02E-4D4F-968B-4F568745E85F}"/>
              </a:ext>
            </a:extLst>
          </p:cNvPr>
          <p:cNvSpPr/>
          <p:nvPr/>
        </p:nvSpPr>
        <p:spPr>
          <a:xfrm>
            <a:off x="1241389" y="3573016"/>
            <a:ext cx="3176037" cy="2308324"/>
          </a:xfrm>
          <a:prstGeom prst="rect">
            <a:avLst/>
          </a:prstGeom>
        </p:spPr>
        <p:txBody>
          <a:bodyPr wrap="square" lIns="0" rIns="0" anchor="t">
            <a:spAutoFit/>
          </a:bodyPr>
          <a:lstStyle/>
          <a:p>
            <a:r>
              <a:rPr lang="en-US" sz="1600" dirty="0">
                <a:latin typeface="Open Sans" panose="020B0606030504020204"/>
              </a:rPr>
              <a:t>Used to store single value</a:t>
            </a:r>
          </a:p>
          <a:p>
            <a:r>
              <a:rPr lang="en-US" sz="1600" dirty="0">
                <a:latin typeface="Open Sans" panose="020B0606030504020204"/>
              </a:rPr>
              <a:t>Syntax:</a:t>
            </a:r>
          </a:p>
          <a:p>
            <a:r>
              <a:rPr lang="en-US" sz="1600" dirty="0">
                <a:latin typeface="Open Sans" panose="020B0606030504020204"/>
              </a:rPr>
              <a:t>DECLARE varname vtype;</a:t>
            </a:r>
          </a:p>
          <a:p>
            <a:endParaRPr lang="en-US" sz="1600" dirty="0">
              <a:latin typeface="Open Sans" panose="020B0606030504020204"/>
            </a:endParaRPr>
          </a:p>
          <a:p>
            <a:r>
              <a:rPr lang="en-US" sz="1600" dirty="0">
                <a:latin typeface="Open Sans" panose="020B0606030504020204"/>
              </a:rPr>
              <a:t>Numbers – INT, BIGINT, TINYINT, DECIMAL</a:t>
            </a:r>
          </a:p>
          <a:p>
            <a:r>
              <a:rPr lang="en-US" sz="1600" dirty="0">
                <a:latin typeface="Open Sans" panose="020B0606030504020204"/>
              </a:rPr>
              <a:t>Char – VARCHAR, NVARCHAR, CHAR, STRING</a:t>
            </a:r>
          </a:p>
          <a:p>
            <a:r>
              <a:rPr lang="en-US" sz="1600" dirty="0">
                <a:latin typeface="Open Sans" panose="020B0606030504020204"/>
              </a:rPr>
              <a:t>Date – DATE, TIMESTAMP</a:t>
            </a:r>
          </a:p>
          <a:p>
            <a:r>
              <a:rPr lang="en-US" sz="1600" dirty="0">
                <a:latin typeface="Open Sans" panose="020B0606030504020204"/>
              </a:rPr>
              <a:t>Other – BLOB, CLOB</a:t>
            </a:r>
            <a:r>
              <a:rPr lang="en-IN" sz="1600" dirty="0">
                <a:solidFill>
                  <a:schemeClr val="tx1">
                    <a:lumMod val="65000"/>
                    <a:lumOff val="35000"/>
                  </a:schemeClr>
                </a:solidFill>
                <a:latin typeface="Open Sans" panose="020B0606030504020204"/>
              </a:rPr>
              <a:t>.</a:t>
            </a:r>
            <a:endParaRPr lang="en-US" sz="1600" dirty="0">
              <a:latin typeface="Open Sans" panose="020B0606030504020204"/>
            </a:endParaRPr>
          </a:p>
        </p:txBody>
      </p:sp>
      <p:sp>
        <p:nvSpPr>
          <p:cNvPr id="116" name="Oval 115">
            <a:extLst>
              <a:ext uri="{FF2B5EF4-FFF2-40B4-BE49-F238E27FC236}">
                <a16:creationId xmlns:a16="http://schemas.microsoft.com/office/drawing/2014/main" id="{D5FDF8F0-2D61-432C-BC9E-3964EEE4C567}"/>
              </a:ext>
            </a:extLst>
          </p:cNvPr>
          <p:cNvSpPr/>
          <p:nvPr/>
        </p:nvSpPr>
        <p:spPr>
          <a:xfrm>
            <a:off x="1227186" y="2411100"/>
            <a:ext cx="1869811" cy="105951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b="1" dirty="0">
                <a:latin typeface="Open Sans" panose="020B0606030504020204" pitchFamily="34" charset="0"/>
                <a:ea typeface="Open Sans" panose="020B0606030504020204" pitchFamily="34" charset="0"/>
                <a:cs typeface="Open Sans" panose="020B0606030504020204" pitchFamily="34" charset="0"/>
              </a:rPr>
              <a:t>Scaler</a:t>
            </a:r>
          </a:p>
        </p:txBody>
      </p:sp>
      <p:sp>
        <p:nvSpPr>
          <p:cNvPr id="118" name="Rectangle 117">
            <a:extLst>
              <a:ext uri="{FF2B5EF4-FFF2-40B4-BE49-F238E27FC236}">
                <a16:creationId xmlns:a16="http://schemas.microsoft.com/office/drawing/2014/main" id="{F0E74812-8E41-423A-A0A0-A59165EB5C59}"/>
              </a:ext>
            </a:extLst>
          </p:cNvPr>
          <p:cNvSpPr/>
          <p:nvPr/>
        </p:nvSpPr>
        <p:spPr>
          <a:xfrm>
            <a:off x="8699001" y="3573016"/>
            <a:ext cx="2260734" cy="830997"/>
          </a:xfrm>
          <a:prstGeom prst="rect">
            <a:avLst/>
          </a:prstGeom>
        </p:spPr>
        <p:txBody>
          <a:bodyPr wrap="square" lIns="0" rIns="0" anchor="t">
            <a:spAutoFit/>
          </a:bodyPr>
          <a:lstStyle/>
          <a:p>
            <a:pPr algn="ctr"/>
            <a:r>
              <a:rPr lang="en-IN" sz="16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2 type of Table types</a:t>
            </a:r>
          </a:p>
          <a:p>
            <a:pPr marL="285750" indent="-285750" algn="ctr">
              <a:buFont typeface="Courier New" panose="02070309020205020404" pitchFamily="49" charset="0"/>
              <a:buChar char="o"/>
            </a:pPr>
            <a:r>
              <a:rPr lang="en-IN" sz="16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Implicit</a:t>
            </a:r>
          </a:p>
          <a:p>
            <a:pPr marL="285750" indent="-285750" algn="ctr">
              <a:buFont typeface="Courier New" panose="02070309020205020404" pitchFamily="49" charset="0"/>
              <a:buChar char="o"/>
            </a:pPr>
            <a:r>
              <a:rPr lang="en-IN" sz="16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Explicit </a:t>
            </a:r>
          </a:p>
        </p:txBody>
      </p:sp>
      <p:cxnSp>
        <p:nvCxnSpPr>
          <p:cNvPr id="121" name="Straight Connector 120">
            <a:extLst>
              <a:ext uri="{FF2B5EF4-FFF2-40B4-BE49-F238E27FC236}">
                <a16:creationId xmlns:a16="http://schemas.microsoft.com/office/drawing/2014/main" id="{78F15EB1-498C-4914-B8B9-3422133B9EE2}"/>
              </a:ext>
            </a:extLst>
          </p:cNvPr>
          <p:cNvCxnSpPr>
            <a:cxnSpLocks/>
          </p:cNvCxnSpPr>
          <p:nvPr/>
        </p:nvCxnSpPr>
        <p:spPr>
          <a:xfrm>
            <a:off x="2769395" y="3036336"/>
            <a:ext cx="1546578" cy="519289"/>
          </a:xfrm>
          <a:prstGeom prst="line">
            <a:avLst/>
          </a:prstGeom>
          <a:ln w="28575">
            <a:solidFill>
              <a:schemeClr val="accent4"/>
            </a:solidFill>
            <a:prstDash val="dash"/>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46E80621-519B-401E-90C3-ED5B7C74B688}"/>
              </a:ext>
            </a:extLst>
          </p:cNvPr>
          <p:cNvCxnSpPr>
            <a:cxnSpLocks/>
          </p:cNvCxnSpPr>
          <p:nvPr/>
        </p:nvCxnSpPr>
        <p:spPr>
          <a:xfrm flipH="1">
            <a:off x="7896291" y="3036336"/>
            <a:ext cx="1546578" cy="519289"/>
          </a:xfrm>
          <a:prstGeom prst="line">
            <a:avLst/>
          </a:prstGeom>
          <a:ln w="28575">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124" name="Rectangle 123">
            <a:extLst>
              <a:ext uri="{FF2B5EF4-FFF2-40B4-BE49-F238E27FC236}">
                <a16:creationId xmlns:a16="http://schemas.microsoft.com/office/drawing/2014/main" id="{B0A44819-1963-4E30-975A-14BE0C7007A2}"/>
              </a:ext>
            </a:extLst>
          </p:cNvPr>
          <p:cNvSpPr/>
          <p:nvPr/>
        </p:nvSpPr>
        <p:spPr>
          <a:xfrm>
            <a:off x="5309073" y="2140544"/>
            <a:ext cx="4300628" cy="584775"/>
          </a:xfrm>
          <a:prstGeom prst="rect">
            <a:avLst/>
          </a:prstGeom>
        </p:spPr>
        <p:txBody>
          <a:bodyPr wrap="square" lIns="0" rIns="0" anchor="t">
            <a:spAutoFit/>
          </a:bodyPr>
          <a:lstStyle/>
          <a:p>
            <a:r>
              <a:rPr lang="en-US" sz="1600" dirty="0">
                <a:latin typeface="Open Sans" panose="020B0606030504020204"/>
              </a:rPr>
              <a:t>List of values of single data type</a:t>
            </a:r>
          </a:p>
          <a:p>
            <a:r>
              <a:rPr lang="en-US" sz="1600" dirty="0">
                <a:latin typeface="Open Sans" panose="020B0606030504020204"/>
              </a:rPr>
              <a:t>DECLARE arr datatype ARRAY;</a:t>
            </a:r>
          </a:p>
        </p:txBody>
      </p:sp>
      <p:sp>
        <p:nvSpPr>
          <p:cNvPr id="136" name="Rectangle 135">
            <a:extLst>
              <a:ext uri="{FF2B5EF4-FFF2-40B4-BE49-F238E27FC236}">
                <a16:creationId xmlns:a16="http://schemas.microsoft.com/office/drawing/2014/main" id="{F0E74812-8E41-423A-A0A0-A59165EB5C59}"/>
              </a:ext>
            </a:extLst>
          </p:cNvPr>
          <p:cNvSpPr/>
          <p:nvPr/>
        </p:nvSpPr>
        <p:spPr>
          <a:xfrm>
            <a:off x="4968508" y="4175990"/>
            <a:ext cx="2260734" cy="523220"/>
          </a:xfrm>
          <a:prstGeom prst="rect">
            <a:avLst/>
          </a:prstGeom>
        </p:spPr>
        <p:txBody>
          <a:bodyPr wrap="square" lIns="0" rIns="0" anchor="t">
            <a:spAutoFit/>
          </a:bodyPr>
          <a:lstStyle/>
          <a:p>
            <a:pPr algn="ctr"/>
            <a:r>
              <a:rPr lang="en-IN" sz="28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Data Variables </a:t>
            </a:r>
          </a:p>
        </p:txBody>
      </p:sp>
      <p:sp>
        <p:nvSpPr>
          <p:cNvPr id="137" name="Oval 136">
            <a:extLst>
              <a:ext uri="{FF2B5EF4-FFF2-40B4-BE49-F238E27FC236}">
                <a16:creationId xmlns:a16="http://schemas.microsoft.com/office/drawing/2014/main" id="{D5FDF8F0-2D61-432C-BC9E-3964EEE4C567}"/>
              </a:ext>
            </a:extLst>
          </p:cNvPr>
          <p:cNvSpPr/>
          <p:nvPr/>
        </p:nvSpPr>
        <p:spPr>
          <a:xfrm>
            <a:off x="5487760" y="933482"/>
            <a:ext cx="1992031" cy="1059515"/>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b="1" dirty="0">
                <a:latin typeface="Open Sans" panose="020B0606030504020204" pitchFamily="34" charset="0"/>
                <a:ea typeface="Open Sans" panose="020B0606030504020204" pitchFamily="34" charset="0"/>
                <a:cs typeface="Open Sans" panose="020B0606030504020204" pitchFamily="34" charset="0"/>
              </a:rPr>
              <a:t>Array</a:t>
            </a:r>
          </a:p>
        </p:txBody>
      </p:sp>
      <p:sp>
        <p:nvSpPr>
          <p:cNvPr id="138" name="Oval 137">
            <a:extLst>
              <a:ext uri="{FF2B5EF4-FFF2-40B4-BE49-F238E27FC236}">
                <a16:creationId xmlns:a16="http://schemas.microsoft.com/office/drawing/2014/main" id="{D5FDF8F0-2D61-432C-BC9E-3964EEE4C567}"/>
              </a:ext>
            </a:extLst>
          </p:cNvPr>
          <p:cNvSpPr/>
          <p:nvPr/>
        </p:nvSpPr>
        <p:spPr>
          <a:xfrm>
            <a:off x="9509798" y="2464106"/>
            <a:ext cx="2043974" cy="1059515"/>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b="1" dirty="0">
                <a:latin typeface="Open Sans" panose="020B0606030504020204" pitchFamily="34" charset="0"/>
                <a:ea typeface="Open Sans" panose="020B0606030504020204" pitchFamily="34" charset="0"/>
                <a:cs typeface="Open Sans" panose="020B0606030504020204" pitchFamily="34" charset="0"/>
              </a:rPr>
              <a:t>Table Type</a:t>
            </a:r>
          </a:p>
        </p:txBody>
      </p:sp>
      <p:grpSp>
        <p:nvGrpSpPr>
          <p:cNvPr id="175" name="Group 174">
            <a:extLst>
              <a:ext uri="{FF2B5EF4-FFF2-40B4-BE49-F238E27FC236}">
                <a16:creationId xmlns:a16="http://schemas.microsoft.com/office/drawing/2014/main" id="{DC3DBDC1-CE8D-4C31-8C7A-C6AA72490CC8}"/>
              </a:ext>
            </a:extLst>
          </p:cNvPr>
          <p:cNvGrpSpPr/>
          <p:nvPr/>
        </p:nvGrpSpPr>
        <p:grpSpPr>
          <a:xfrm>
            <a:off x="311993" y="2380042"/>
            <a:ext cx="923832" cy="923828"/>
            <a:chOff x="1007952" y="4468305"/>
            <a:chExt cx="923832" cy="923828"/>
          </a:xfrm>
        </p:grpSpPr>
        <p:sp>
          <p:nvSpPr>
            <p:cNvPr id="176" name="Oval 175">
              <a:extLst>
                <a:ext uri="{FF2B5EF4-FFF2-40B4-BE49-F238E27FC236}">
                  <a16:creationId xmlns:a16="http://schemas.microsoft.com/office/drawing/2014/main" id="{EE2DFFA7-56C5-4D37-A96F-4C59D52AAE4C}"/>
                </a:ext>
              </a:extLst>
            </p:cNvPr>
            <p:cNvSpPr/>
            <p:nvPr/>
          </p:nvSpPr>
          <p:spPr>
            <a:xfrm>
              <a:off x="1083369" y="4543720"/>
              <a:ext cx="772998" cy="77299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b="1" dirty="0">
                  <a:latin typeface="Open Sans" panose="020B0606030504020204" pitchFamily="34" charset="0"/>
                  <a:ea typeface="Open Sans" panose="020B0606030504020204" pitchFamily="34" charset="0"/>
                  <a:cs typeface="Open Sans" panose="020B0606030504020204" pitchFamily="34" charset="0"/>
                </a:rPr>
                <a:t>1</a:t>
              </a:r>
            </a:p>
          </p:txBody>
        </p:sp>
        <p:sp>
          <p:nvSpPr>
            <p:cNvPr id="177" name="Arc 176">
              <a:extLst>
                <a:ext uri="{FF2B5EF4-FFF2-40B4-BE49-F238E27FC236}">
                  <a16:creationId xmlns:a16="http://schemas.microsoft.com/office/drawing/2014/main" id="{CC4036A4-252D-4246-90C5-5F776367E74D}"/>
                </a:ext>
              </a:extLst>
            </p:cNvPr>
            <p:cNvSpPr/>
            <p:nvPr/>
          </p:nvSpPr>
          <p:spPr>
            <a:xfrm>
              <a:off x="1007952" y="4468305"/>
              <a:ext cx="923832" cy="923828"/>
            </a:xfrm>
            <a:prstGeom prst="arc">
              <a:avLst>
                <a:gd name="adj1" fmla="val 5699927"/>
                <a:gd name="adj2" fmla="val 21054430"/>
              </a:avLst>
            </a:prstGeom>
            <a:ln w="19050">
              <a:solidFill>
                <a:schemeClr val="accent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79" name="Oval 178">
            <a:extLst>
              <a:ext uri="{FF2B5EF4-FFF2-40B4-BE49-F238E27FC236}">
                <a16:creationId xmlns:a16="http://schemas.microsoft.com/office/drawing/2014/main" id="{D5FDF8F0-2D61-432C-BC9E-3964EEE4C567}"/>
              </a:ext>
            </a:extLst>
          </p:cNvPr>
          <p:cNvSpPr/>
          <p:nvPr/>
        </p:nvSpPr>
        <p:spPr>
          <a:xfrm>
            <a:off x="4579999" y="1046128"/>
            <a:ext cx="772998" cy="77299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b="1" dirty="0">
                <a:latin typeface="Open Sans" panose="020B0606030504020204" pitchFamily="34" charset="0"/>
                <a:ea typeface="Open Sans" panose="020B0606030504020204" pitchFamily="34" charset="0"/>
                <a:cs typeface="Open Sans" panose="020B0606030504020204" pitchFamily="34" charset="0"/>
              </a:rPr>
              <a:t>2</a:t>
            </a:r>
          </a:p>
        </p:txBody>
      </p:sp>
      <p:sp>
        <p:nvSpPr>
          <p:cNvPr id="180" name="Arc 179">
            <a:extLst>
              <a:ext uri="{FF2B5EF4-FFF2-40B4-BE49-F238E27FC236}">
                <a16:creationId xmlns:a16="http://schemas.microsoft.com/office/drawing/2014/main" id="{38FB3850-BFD1-43FB-AFFE-B8BAC9258362}"/>
              </a:ext>
            </a:extLst>
          </p:cNvPr>
          <p:cNvSpPr/>
          <p:nvPr/>
        </p:nvSpPr>
        <p:spPr>
          <a:xfrm rot="3576172">
            <a:off x="4504582" y="970713"/>
            <a:ext cx="923832" cy="923828"/>
          </a:xfrm>
          <a:prstGeom prst="arc">
            <a:avLst>
              <a:gd name="adj1" fmla="val 5699927"/>
              <a:gd name="adj2" fmla="val 21054430"/>
            </a:avLst>
          </a:prstGeom>
          <a:ln w="19050">
            <a:solidFill>
              <a:schemeClr val="accent3"/>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81" name="Oval 180">
            <a:extLst>
              <a:ext uri="{FF2B5EF4-FFF2-40B4-BE49-F238E27FC236}">
                <a16:creationId xmlns:a16="http://schemas.microsoft.com/office/drawing/2014/main" id="{E76C1D08-0017-4A08-A836-C4E589E3F726}"/>
              </a:ext>
            </a:extLst>
          </p:cNvPr>
          <p:cNvSpPr/>
          <p:nvPr/>
        </p:nvSpPr>
        <p:spPr>
          <a:xfrm>
            <a:off x="8689654" y="2226040"/>
            <a:ext cx="772998" cy="77299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b="1" dirty="0">
                <a:latin typeface="Open Sans" panose="020B0606030504020204" pitchFamily="34" charset="0"/>
                <a:ea typeface="Open Sans" panose="020B0606030504020204" pitchFamily="34" charset="0"/>
                <a:cs typeface="Open Sans" panose="020B0606030504020204" pitchFamily="34" charset="0"/>
              </a:rPr>
              <a:t>3</a:t>
            </a:r>
          </a:p>
        </p:txBody>
      </p:sp>
      <p:sp>
        <p:nvSpPr>
          <p:cNvPr id="183" name="Arc 182">
            <a:extLst>
              <a:ext uri="{FF2B5EF4-FFF2-40B4-BE49-F238E27FC236}">
                <a16:creationId xmlns:a16="http://schemas.microsoft.com/office/drawing/2014/main" id="{88C446DB-AE35-4A98-B066-D71B44DF6BB6}"/>
              </a:ext>
            </a:extLst>
          </p:cNvPr>
          <p:cNvSpPr/>
          <p:nvPr/>
        </p:nvSpPr>
        <p:spPr>
          <a:xfrm rot="2843802">
            <a:off x="8614237" y="2150622"/>
            <a:ext cx="923832" cy="923828"/>
          </a:xfrm>
          <a:prstGeom prst="arc">
            <a:avLst>
              <a:gd name="adj1" fmla="val 5699927"/>
              <a:gd name="adj2" fmla="val 21054430"/>
            </a:avLst>
          </a:prstGeom>
          <a:ln w="19050">
            <a:solidFill>
              <a:schemeClr val="accent4"/>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Tree>
    <p:extLst>
      <p:ext uri="{BB962C8B-B14F-4D97-AF65-F5344CB8AC3E}">
        <p14:creationId xmlns:p14="http://schemas.microsoft.com/office/powerpoint/2010/main" val="24329969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r>
              <a:rPr lang="en-US" sz="3600" dirty="0">
                <a:latin typeface="Cooper Black" panose="0208090404030B020404" pitchFamily="18" charset="0"/>
              </a:rPr>
              <a:t>Concept of Procedure</a:t>
            </a:r>
            <a:endParaRPr lang="en-US" sz="3600" b="0" i="0" dirty="0">
              <a:effectLst/>
              <a:latin typeface="Cooper Black" panose="0208090404030B020404" pitchFamily="18" charset="0"/>
            </a:endParaRP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Rectangle 2"/>
          <p:cNvSpPr/>
          <p:nvPr/>
        </p:nvSpPr>
        <p:spPr>
          <a:xfrm>
            <a:off x="261764" y="779090"/>
            <a:ext cx="11436625" cy="1477328"/>
          </a:xfrm>
          <a:prstGeom prst="rect">
            <a:avLst/>
          </a:prstGeom>
        </p:spPr>
        <p:txBody>
          <a:bodyPr wrap="square">
            <a:spAutoFit/>
          </a:bodyPr>
          <a:lstStyle/>
          <a:p>
            <a:pPr algn="just"/>
            <a:r>
              <a:rPr lang="en-US" dirty="0">
                <a:solidFill>
                  <a:srgbClr val="222222"/>
                </a:solidFill>
              </a:rPr>
              <a:t>A procedure is a unit/module that perform a specific task. This procedure can be combined to form larger programs. This basically forms the 'Modular Design'. A procedure can be invoked by another procedure which is called the calling program.</a:t>
            </a:r>
          </a:p>
          <a:p>
            <a:pPr algn="just"/>
            <a:r>
              <a:rPr lang="en-US" dirty="0"/>
              <a:t>Procedures are re-useable processing block with a specific sequence of data transformation. The procedure can have multi-input/output parameters. The procedure can be created as read-only or read-write.</a:t>
            </a:r>
          </a:p>
        </p:txBody>
      </p:sp>
      <p:pic>
        <p:nvPicPr>
          <p:cNvPr id="6" name="Picture 5"/>
          <p:cNvPicPr>
            <a:picLocks noChangeAspect="1"/>
          </p:cNvPicPr>
          <p:nvPr/>
        </p:nvPicPr>
        <p:blipFill>
          <a:blip r:embed="rId3"/>
          <a:stretch>
            <a:fillRect/>
          </a:stretch>
        </p:blipFill>
        <p:spPr>
          <a:xfrm>
            <a:off x="864274" y="2574467"/>
            <a:ext cx="10371428" cy="3533333"/>
          </a:xfrm>
          <a:prstGeom prst="rect">
            <a:avLst/>
          </a:prstGeom>
        </p:spPr>
      </p:pic>
    </p:spTree>
    <p:extLst>
      <p:ext uri="{BB962C8B-B14F-4D97-AF65-F5344CB8AC3E}">
        <p14:creationId xmlns:p14="http://schemas.microsoft.com/office/powerpoint/2010/main" val="26767400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Cursor </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8" name="Picture 17">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43" name="Rectangle 42"/>
          <p:cNvSpPr/>
          <p:nvPr/>
        </p:nvSpPr>
        <p:spPr>
          <a:xfrm>
            <a:off x="261764" y="896527"/>
            <a:ext cx="11436625" cy="4801314"/>
          </a:xfrm>
          <a:prstGeom prst="rect">
            <a:avLst/>
          </a:prstGeom>
        </p:spPr>
        <p:txBody>
          <a:bodyPr wrap="square">
            <a:spAutoFit/>
          </a:bodyPr>
          <a:lstStyle/>
          <a:p>
            <a:pPr algn="just"/>
            <a:r>
              <a:rPr lang="en-US" b="1" dirty="0"/>
              <a:t>Cursor</a:t>
            </a:r>
            <a:r>
              <a:rPr lang="en-US" dirty="0"/>
              <a:t> is used to fetch single rows from the result set returned by a query. </a:t>
            </a:r>
            <a:r>
              <a:rPr lang="en-US" b="1" dirty="0"/>
              <a:t>Cursors</a:t>
            </a:r>
            <a:r>
              <a:rPr lang="en-US" dirty="0"/>
              <a:t> can be defined either after the signature of the procedure and before the procedure's body or at the beginning of a block with the DECLARE token.  The </a:t>
            </a:r>
            <a:r>
              <a:rPr lang="en-US" b="1" dirty="0"/>
              <a:t>cursor</a:t>
            </a:r>
            <a:r>
              <a:rPr lang="en-US" dirty="0"/>
              <a:t> provides the functionality to iterate through a query result row-by-row.</a:t>
            </a:r>
          </a:p>
          <a:p>
            <a:pPr algn="just"/>
            <a:endParaRPr lang="en-US" dirty="0"/>
          </a:p>
          <a:p>
            <a:pPr algn="just"/>
            <a:r>
              <a:rPr lang="en-US" dirty="0"/>
              <a:t>You can name a cursor so that it could be referred to in a program to fetch and process the rows returned by the SQL statement, one at a time. </a:t>
            </a:r>
          </a:p>
          <a:p>
            <a:pPr algn="just"/>
            <a:r>
              <a:rPr lang="en-US" dirty="0"/>
              <a:t>There are two types of cursors −</a:t>
            </a:r>
          </a:p>
          <a:p>
            <a:pPr marL="742950" lvl="1" indent="-285750" algn="just">
              <a:buFont typeface="Wingdings" panose="05000000000000000000" pitchFamily="2" charset="2"/>
              <a:buChar char="v"/>
            </a:pPr>
            <a:r>
              <a:rPr lang="en-US" dirty="0"/>
              <a:t>Implicit cursors</a:t>
            </a:r>
          </a:p>
          <a:p>
            <a:pPr marL="742950" lvl="1" indent="-285750" algn="just">
              <a:buFont typeface="Wingdings" panose="05000000000000000000" pitchFamily="2" charset="2"/>
              <a:buChar char="v"/>
            </a:pPr>
            <a:r>
              <a:rPr lang="en-US" dirty="0"/>
              <a:t>Explicit cursors</a:t>
            </a:r>
          </a:p>
          <a:p>
            <a:pPr algn="just"/>
            <a:endParaRPr lang="en-US" dirty="0"/>
          </a:p>
          <a:p>
            <a:pPr algn="just"/>
            <a:r>
              <a:rPr lang="en-US" dirty="0"/>
              <a:t>A cursor is assigned to a query. We can traverse over record by record. </a:t>
            </a:r>
          </a:p>
          <a:p>
            <a:pPr algn="just"/>
            <a:r>
              <a:rPr lang="en-US" dirty="0"/>
              <a:t>Steps:</a:t>
            </a:r>
          </a:p>
          <a:p>
            <a:pPr marL="742950" lvl="1" indent="-285750" algn="just">
              <a:buFont typeface="Wingdings" panose="05000000000000000000" pitchFamily="2" charset="2"/>
              <a:buChar char="§"/>
            </a:pPr>
            <a:r>
              <a:rPr lang="en-US" dirty="0"/>
              <a:t>Declare</a:t>
            </a:r>
          </a:p>
          <a:p>
            <a:pPr marL="742950" lvl="1" indent="-285750" algn="just">
              <a:buFont typeface="Wingdings" panose="05000000000000000000" pitchFamily="2" charset="2"/>
              <a:buChar char="§"/>
            </a:pPr>
            <a:r>
              <a:rPr lang="en-US" dirty="0"/>
              <a:t>Open </a:t>
            </a:r>
          </a:p>
          <a:p>
            <a:pPr marL="742950" lvl="1" indent="-285750" algn="just">
              <a:buFont typeface="Wingdings" panose="05000000000000000000" pitchFamily="2" charset="2"/>
              <a:buChar char="§"/>
            </a:pPr>
            <a:r>
              <a:rPr lang="en-US" dirty="0"/>
              <a:t>Fetch</a:t>
            </a:r>
          </a:p>
          <a:p>
            <a:pPr marL="742950" lvl="1" indent="-285750" algn="just">
              <a:buFont typeface="Wingdings" panose="05000000000000000000" pitchFamily="2" charset="2"/>
              <a:buChar char="§"/>
            </a:pPr>
            <a:r>
              <a:rPr lang="en-US" dirty="0"/>
              <a:t>Close</a:t>
            </a:r>
          </a:p>
          <a:p>
            <a:endParaRPr lang="en-US" dirty="0"/>
          </a:p>
        </p:txBody>
      </p:sp>
      <p:pic>
        <p:nvPicPr>
          <p:cNvPr id="5" name="Picture 4"/>
          <p:cNvPicPr>
            <a:picLocks noChangeAspect="1"/>
          </p:cNvPicPr>
          <p:nvPr/>
        </p:nvPicPr>
        <p:blipFill>
          <a:blip r:embed="rId4"/>
          <a:stretch>
            <a:fillRect/>
          </a:stretch>
        </p:blipFill>
        <p:spPr>
          <a:xfrm>
            <a:off x="7021387" y="2531420"/>
            <a:ext cx="4992857" cy="2857143"/>
          </a:xfrm>
          <a:prstGeom prst="rect">
            <a:avLst/>
          </a:prstGeom>
        </p:spPr>
      </p:pic>
    </p:spTree>
    <p:extLst>
      <p:ext uri="{BB962C8B-B14F-4D97-AF65-F5344CB8AC3E}">
        <p14:creationId xmlns:p14="http://schemas.microsoft.com/office/powerpoint/2010/main" val="22615843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a:t>
            </a:r>
            <a:r>
              <a:rPr lang="en-US" sz="3600" b="1" dirty="0">
                <a:latin typeface="Cooper Black" panose="0208090404030B020404" pitchFamily="18" charset="0"/>
              </a:rPr>
              <a:t>  </a:t>
            </a:r>
          </a:p>
          <a:p>
            <a:r>
              <a:rPr lang="en-US" sz="3600" b="1" dirty="0">
                <a:latin typeface="Cooper Black" panose="0208090404030B020404" pitchFamily="18" charset="0"/>
              </a:rPr>
              <a:t> </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8" name="Picture 17">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6" name="Rectangle 5"/>
          <p:cNvSpPr/>
          <p:nvPr/>
        </p:nvSpPr>
        <p:spPr>
          <a:xfrm>
            <a:off x="261764" y="899721"/>
            <a:ext cx="9819861" cy="400110"/>
          </a:xfrm>
          <a:prstGeom prst="rect">
            <a:avLst/>
          </a:prstGeom>
        </p:spPr>
        <p:txBody>
          <a:bodyPr wrap="square">
            <a:spAutoFit/>
          </a:bodyPr>
          <a:lstStyle/>
          <a:p>
            <a:r>
              <a:rPr lang="en-US" sz="2000" dirty="0"/>
              <a:t> </a:t>
            </a:r>
            <a:r>
              <a:rPr lang="en-US" sz="2000" dirty="0">
                <a:hlinkClick r:id="rId4"/>
              </a:rPr>
              <a:t>SQL Script Advance</a:t>
            </a:r>
            <a:endParaRPr lang="en-US" sz="2000" dirty="0"/>
          </a:p>
        </p:txBody>
      </p:sp>
      <p:pic>
        <p:nvPicPr>
          <p:cNvPr id="3074" name="Picture 2" descr="Download Coding Concept Illustration for free | Powerpoint background  design, Computer basics, Powerpoint presentation desig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48135" y="614574"/>
            <a:ext cx="5962650" cy="5962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49189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Anonymous Block in HANA</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7" name="TextBox 6">
            <a:extLst>
              <a:ext uri="{FF2B5EF4-FFF2-40B4-BE49-F238E27FC236}">
                <a16:creationId xmlns:a16="http://schemas.microsoft.com/office/drawing/2014/main" id="{2668874E-C0FA-4ADA-BBF6-2FE5710B408A}"/>
              </a:ext>
            </a:extLst>
          </p:cNvPr>
          <p:cNvSpPr txBox="1"/>
          <p:nvPr/>
        </p:nvSpPr>
        <p:spPr>
          <a:xfrm>
            <a:off x="261764" y="818846"/>
            <a:ext cx="11292008" cy="923330"/>
          </a:xfrm>
          <a:prstGeom prst="rect">
            <a:avLst/>
          </a:prstGeom>
          <a:noFill/>
        </p:spPr>
        <p:txBody>
          <a:bodyPr wrap="square" rtlCol="0">
            <a:spAutoFit/>
          </a:bodyPr>
          <a:lstStyle/>
          <a:p>
            <a:pPr algn="just"/>
            <a:r>
              <a:rPr lang="en-US" dirty="0"/>
              <a:t>An </a:t>
            </a:r>
            <a:r>
              <a:rPr lang="en-US" b="1" dirty="0"/>
              <a:t>anonymous block</a:t>
            </a:r>
            <a:r>
              <a:rPr lang="en-US" dirty="0"/>
              <a:t> is an executable DML statement which can contain imperative or declarative statements and is </a:t>
            </a:r>
          </a:p>
          <a:p>
            <a:pPr algn="just"/>
            <a:r>
              <a:rPr lang="en-US" dirty="0"/>
              <a:t>defined and executed in a single step.</a:t>
            </a:r>
          </a:p>
          <a:p>
            <a:pPr algn="just"/>
            <a:r>
              <a:rPr lang="en-US" dirty="0"/>
              <a:t>All SQLScript statements, supported in procedures, are also supported in </a:t>
            </a:r>
            <a:r>
              <a:rPr lang="en-US" b="1" dirty="0"/>
              <a:t>anonymous blocks</a:t>
            </a:r>
            <a:r>
              <a:rPr lang="en-US" dirty="0"/>
              <a:t>.</a:t>
            </a:r>
          </a:p>
        </p:txBody>
      </p:sp>
      <p:pic>
        <p:nvPicPr>
          <p:cNvPr id="3" name="Picture 2"/>
          <p:cNvPicPr>
            <a:picLocks noChangeAspect="1"/>
          </p:cNvPicPr>
          <p:nvPr/>
        </p:nvPicPr>
        <p:blipFill>
          <a:blip r:embed="rId3"/>
          <a:stretch>
            <a:fillRect/>
          </a:stretch>
        </p:blipFill>
        <p:spPr>
          <a:xfrm>
            <a:off x="1654362" y="2089778"/>
            <a:ext cx="8485714" cy="4419048"/>
          </a:xfrm>
          <a:prstGeom prst="rect">
            <a:avLst/>
          </a:prstGeom>
        </p:spPr>
      </p:pic>
    </p:spTree>
    <p:extLst>
      <p:ext uri="{BB962C8B-B14F-4D97-AF65-F5344CB8AC3E}">
        <p14:creationId xmlns:p14="http://schemas.microsoft.com/office/powerpoint/2010/main" val="17504191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Free Vector | Planning schedule concept with isometric perspective"/>
          <p:cNvPicPr>
            <a:picLocks noChangeAspect="1" noChangeArrowheads="1"/>
          </p:cNvPicPr>
          <p:nvPr/>
        </p:nvPicPr>
        <p:blipFill rotWithShape="1">
          <a:blip r:embed="rId2">
            <a:extLst>
              <a:ext uri="{28A0092B-C50C-407E-A947-70E740481C1C}">
                <a14:useLocalDpi xmlns:a14="http://schemas.microsoft.com/office/drawing/2010/main" val="0"/>
              </a:ext>
            </a:extLst>
          </a:blip>
          <a:srcRect b="8293"/>
          <a:stretch/>
        </p:blipFill>
        <p:spPr bwMode="auto">
          <a:xfrm>
            <a:off x="5390185" y="389287"/>
            <a:ext cx="5962650" cy="546817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62136"/>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i="0" u="none" strike="noStrike" kern="1200" cap="none" spc="0" normalizeH="0" baseline="0" noProof="0" dirty="0">
                <a:ln>
                  <a:noFill/>
                </a:ln>
                <a:solidFill>
                  <a:prstClr val="black"/>
                </a:solidFill>
                <a:effectLst/>
                <a:uLnTx/>
                <a:uFillTx/>
                <a:latin typeface="Cooper Black" panose="0208090404030B020404" pitchFamily="18" charset="0"/>
              </a:rPr>
              <a:t>Agenda – Day 12</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7" name="TextBox 6">
            <a:extLst>
              <a:ext uri="{FF2B5EF4-FFF2-40B4-BE49-F238E27FC236}">
                <a16:creationId xmlns:a16="http://schemas.microsoft.com/office/drawing/2014/main" id="{1E8BD2BC-59B0-4D30-97AE-9B4A2D8F7B41}"/>
              </a:ext>
            </a:extLst>
          </p:cNvPr>
          <p:cNvSpPr txBox="1"/>
          <p:nvPr/>
        </p:nvSpPr>
        <p:spPr>
          <a:xfrm>
            <a:off x="1076324" y="873217"/>
            <a:ext cx="5602771" cy="2585323"/>
          </a:xfrm>
          <a:prstGeom prst="rect">
            <a:avLst/>
          </a:prstGeom>
          <a:noFill/>
        </p:spPr>
        <p:txBody>
          <a:bodyPr wrap="square" rtlCol="0">
            <a:spAutoFit/>
          </a:bodyPr>
          <a:lstStyle/>
          <a:p>
            <a:pPr marL="285750" lvl="0" indent="-285750">
              <a:buFont typeface="Arial" panose="020B0604020202020204" pitchFamily="34" charset="0"/>
              <a:buChar char="•"/>
            </a:pPr>
            <a:r>
              <a:rPr lang="en-US" dirty="0"/>
              <a:t>Consume HANA Objects</a:t>
            </a:r>
          </a:p>
          <a:p>
            <a:pPr marL="895243" lvl="1" indent="-285750">
              <a:buFont typeface="Wingdings" panose="05000000000000000000" pitchFamily="2" charset="2"/>
              <a:buChar char="Ø"/>
            </a:pPr>
            <a:r>
              <a:rPr lang="en-US" dirty="0"/>
              <a:t>ADBC ( ABAP Database Connectivity )</a:t>
            </a:r>
          </a:p>
          <a:p>
            <a:pPr marL="895243" lvl="1" indent="-285750">
              <a:buFont typeface="Wingdings" panose="05000000000000000000" pitchFamily="2" charset="2"/>
              <a:buChar char="Ø"/>
            </a:pPr>
            <a:r>
              <a:rPr lang="en-US" dirty="0"/>
              <a:t>View Proxy</a:t>
            </a:r>
          </a:p>
          <a:p>
            <a:pPr marL="285750" lvl="0" indent="-285750">
              <a:buFont typeface="Arial" panose="020B0604020202020204" pitchFamily="34" charset="0"/>
              <a:buChar char="•"/>
            </a:pPr>
            <a:r>
              <a:rPr lang="en-US" dirty="0"/>
              <a:t>SQL Script</a:t>
            </a:r>
          </a:p>
          <a:p>
            <a:pPr marL="285750" lvl="0" indent="-285750">
              <a:buFont typeface="Arial" panose="020B0604020202020204" pitchFamily="34" charset="0"/>
              <a:buChar char="•"/>
            </a:pPr>
            <a:r>
              <a:rPr lang="en-US" dirty="0"/>
              <a:t>Making Data Flow Graph</a:t>
            </a:r>
          </a:p>
          <a:p>
            <a:pPr marL="285750" lvl="0" indent="-285750">
              <a:buFont typeface="Arial" panose="020B0604020202020204" pitchFamily="34" charset="0"/>
              <a:buChar char="•"/>
            </a:pPr>
            <a:r>
              <a:rPr lang="en-US" dirty="0"/>
              <a:t>Containers</a:t>
            </a:r>
          </a:p>
          <a:p>
            <a:pPr marL="285750" lvl="0" indent="-285750">
              <a:buFont typeface="Arial" panose="020B0604020202020204" pitchFamily="34" charset="0"/>
              <a:buChar char="•"/>
            </a:pPr>
            <a:r>
              <a:rPr lang="en-US" dirty="0"/>
              <a:t>User-defined function</a:t>
            </a:r>
          </a:p>
          <a:p>
            <a:pPr marL="895243" lvl="1" indent="-285750">
              <a:buFont typeface="Wingdings" panose="05000000000000000000" pitchFamily="2" charset="2"/>
              <a:buChar char="Ø"/>
            </a:pPr>
            <a:r>
              <a:rPr lang="en-US" dirty="0"/>
              <a:t>Scaler UDF</a:t>
            </a:r>
          </a:p>
          <a:p>
            <a:pPr marL="895243" lvl="1" indent="-285750">
              <a:buFont typeface="Wingdings" panose="05000000000000000000" pitchFamily="2" charset="2"/>
              <a:buChar char="Ø"/>
            </a:pPr>
            <a:r>
              <a:rPr lang="en-US" dirty="0"/>
              <a:t>Table UDF </a:t>
            </a:r>
          </a:p>
        </p:txBody>
      </p:sp>
      <p:sp>
        <p:nvSpPr>
          <p:cNvPr id="8" name="TextBox 7">
            <a:extLst>
              <a:ext uri="{FF2B5EF4-FFF2-40B4-BE49-F238E27FC236}">
                <a16:creationId xmlns:a16="http://schemas.microsoft.com/office/drawing/2014/main" id="{2181DA40-EB87-4A9E-A378-F475AFDB183C}"/>
              </a:ext>
            </a:extLst>
          </p:cNvPr>
          <p:cNvSpPr txBox="1"/>
          <p:nvPr/>
        </p:nvSpPr>
        <p:spPr>
          <a:xfrm>
            <a:off x="261764" y="3637007"/>
            <a:ext cx="2238375" cy="381000"/>
          </a:xfrm>
          <a:prstGeom prst="rect">
            <a:avLst/>
          </a:prstGeom>
          <a:noFill/>
        </p:spPr>
        <p:txBody>
          <a:bodyPr wrap="square" rtlCol="0">
            <a:spAutoFit/>
          </a:bodyPr>
          <a:lstStyle/>
          <a:p>
            <a:r>
              <a:rPr lang="en-US" dirty="0"/>
              <a:t>--Break--</a:t>
            </a:r>
          </a:p>
        </p:txBody>
      </p:sp>
      <p:sp>
        <p:nvSpPr>
          <p:cNvPr id="9" name="TextBox 8">
            <a:extLst>
              <a:ext uri="{FF2B5EF4-FFF2-40B4-BE49-F238E27FC236}">
                <a16:creationId xmlns:a16="http://schemas.microsoft.com/office/drawing/2014/main" id="{035F5030-D26D-459D-8F5D-DFF4BC98E02A}"/>
              </a:ext>
            </a:extLst>
          </p:cNvPr>
          <p:cNvSpPr txBox="1"/>
          <p:nvPr/>
        </p:nvSpPr>
        <p:spPr>
          <a:xfrm>
            <a:off x="1076324" y="4192587"/>
            <a:ext cx="6543675" cy="2585323"/>
          </a:xfrm>
          <a:prstGeom prst="rect">
            <a:avLst/>
          </a:prstGeom>
          <a:noFill/>
        </p:spPr>
        <p:txBody>
          <a:bodyPr wrap="square" rtlCol="0">
            <a:spAutoFit/>
          </a:bodyPr>
          <a:lstStyle/>
          <a:p>
            <a:pPr marL="285750" lvl="0" indent="-285750">
              <a:buFont typeface="Arial" panose="020B0604020202020204" pitchFamily="34" charset="0"/>
              <a:buChar char="•"/>
            </a:pPr>
            <a:r>
              <a:rPr lang="en-US" dirty="0"/>
              <a:t>Describing Data Objects in SQL Script ( Variables )</a:t>
            </a:r>
          </a:p>
          <a:p>
            <a:pPr marL="285750" lvl="0" indent="-285750">
              <a:buFont typeface="Arial" panose="020B0604020202020204" pitchFamily="34" charset="0"/>
              <a:buChar char="•"/>
            </a:pPr>
            <a:r>
              <a:rPr lang="en-US" dirty="0"/>
              <a:t>Concept of  Procedure</a:t>
            </a:r>
          </a:p>
          <a:p>
            <a:pPr marL="895243" lvl="1" indent="-285750">
              <a:buFont typeface="Wingdings" panose="05000000000000000000" pitchFamily="2" charset="2"/>
              <a:buChar char="Ø"/>
            </a:pPr>
            <a:r>
              <a:rPr lang="en-US" dirty="0"/>
              <a:t>Create Procedure </a:t>
            </a:r>
          </a:p>
          <a:p>
            <a:pPr marL="895243" lvl="1" indent="-285750">
              <a:buFont typeface="Wingdings" panose="05000000000000000000" pitchFamily="2" charset="2"/>
              <a:buChar char="Ø"/>
            </a:pPr>
            <a:r>
              <a:rPr lang="en-US" dirty="0"/>
              <a:t>Update Procedure</a:t>
            </a:r>
          </a:p>
          <a:p>
            <a:pPr marL="895243" lvl="1" indent="-285750">
              <a:buFont typeface="Wingdings" panose="05000000000000000000" pitchFamily="2" charset="2"/>
              <a:buChar char="Ø"/>
            </a:pPr>
            <a:r>
              <a:rPr lang="en-US" dirty="0"/>
              <a:t>Delete Procedure</a:t>
            </a:r>
          </a:p>
          <a:p>
            <a:pPr marL="285750" lvl="0" indent="-285750">
              <a:buFont typeface="Arial" panose="020B0604020202020204" pitchFamily="34" charset="0"/>
              <a:buChar char="•"/>
            </a:pPr>
            <a:r>
              <a:rPr lang="en-US" dirty="0"/>
              <a:t>Concept of  Cursor</a:t>
            </a:r>
          </a:p>
          <a:p>
            <a:pPr marL="285750" lvl="0" indent="-285750">
              <a:buFont typeface="Arial" panose="020B0604020202020204" pitchFamily="34" charset="0"/>
              <a:buChar char="•"/>
            </a:pPr>
            <a:r>
              <a:rPr lang="en-US" dirty="0"/>
              <a:t>Making Procedure with parameters</a:t>
            </a:r>
          </a:p>
          <a:p>
            <a:pPr marL="285750" lvl="0" indent="-285750">
              <a:buFont typeface="Arial" panose="020B0604020202020204" pitchFamily="34" charset="0"/>
              <a:buChar char="•"/>
            </a:pPr>
            <a:r>
              <a:rPr lang="en-US" dirty="0"/>
              <a:t>Making Anonymous Block in HANA Database</a:t>
            </a:r>
          </a:p>
          <a:p>
            <a:pPr marL="285750" lvl="0" indent="-285750">
              <a:buFont typeface="Arial" panose="020B0604020202020204" pitchFamily="34" charset="0"/>
              <a:buChar char="•"/>
            </a:pPr>
            <a:r>
              <a:rPr lang="en-US" dirty="0"/>
              <a:t>Reuse Function for SQL queries</a:t>
            </a:r>
          </a:p>
        </p:txBody>
      </p:sp>
    </p:spTree>
    <p:extLst>
      <p:ext uri="{BB962C8B-B14F-4D97-AF65-F5344CB8AC3E}">
        <p14:creationId xmlns:p14="http://schemas.microsoft.com/office/powerpoint/2010/main" val="39405321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2" name="Picture 6" descr="Sql Images | Free Vectors, Stock Photos &amp; PSD"/>
          <p:cNvPicPr>
            <a:picLocks noChangeAspect="1" noChangeArrowheads="1"/>
          </p:cNvPicPr>
          <p:nvPr/>
        </p:nvPicPr>
        <p:blipFill rotWithShape="1">
          <a:blip r:embed="rId3">
            <a:extLst>
              <a:ext uri="{28A0092B-C50C-407E-A947-70E740481C1C}">
                <a14:useLocalDpi xmlns:a14="http://schemas.microsoft.com/office/drawing/2010/main" val="0"/>
              </a:ext>
            </a:extLst>
          </a:blip>
          <a:srcRect l="25172" t="20602" r="25265" b="27171"/>
          <a:stretch/>
        </p:blipFill>
        <p:spPr bwMode="auto">
          <a:xfrm>
            <a:off x="291543" y="2201376"/>
            <a:ext cx="2955237" cy="1616766"/>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Free Vector | Illustration of office workers sitting at desks"/>
          <p:cNvPicPr>
            <a:picLocks noChangeAspect="1" noChangeArrowheads="1"/>
          </p:cNvPicPr>
          <p:nvPr/>
        </p:nvPicPr>
        <p:blipFill rotWithShape="1">
          <a:blip r:embed="rId4">
            <a:extLst>
              <a:ext uri="{28A0092B-C50C-407E-A947-70E740481C1C}">
                <a14:useLocalDpi xmlns:a14="http://schemas.microsoft.com/office/drawing/2010/main" val="0"/>
              </a:ext>
            </a:extLst>
          </a:blip>
          <a:srcRect b="8906"/>
          <a:stretch/>
        </p:blipFill>
        <p:spPr bwMode="auto">
          <a:xfrm>
            <a:off x="3246780" y="1017722"/>
            <a:ext cx="8572010" cy="531873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a:t>
            </a:r>
          </a:p>
          <a:p>
            <a:r>
              <a:rPr lang="en-US" sz="3600" b="1" dirty="0">
                <a:latin typeface="Cooper Black" panose="0208090404030B020404" pitchFamily="18" charset="0"/>
              </a:rPr>
              <a:t> </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8" name="Picture 17">
            <a:extLst>
              <a:ext uri="{FF2B5EF4-FFF2-40B4-BE49-F238E27FC236}">
                <a16:creationId xmlns:a16="http://schemas.microsoft.com/office/drawing/2014/main"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 name="Rectangle 4"/>
          <p:cNvSpPr/>
          <p:nvPr/>
        </p:nvSpPr>
        <p:spPr>
          <a:xfrm>
            <a:off x="261764" y="899721"/>
            <a:ext cx="9819861" cy="400110"/>
          </a:xfrm>
          <a:prstGeom prst="rect">
            <a:avLst/>
          </a:prstGeom>
        </p:spPr>
        <p:txBody>
          <a:bodyPr wrap="square">
            <a:spAutoFit/>
          </a:bodyPr>
          <a:lstStyle/>
          <a:p>
            <a:r>
              <a:rPr lang="en-US" sz="2000" dirty="0"/>
              <a:t> </a:t>
            </a:r>
            <a:r>
              <a:rPr lang="en-US" sz="2000" dirty="0">
                <a:hlinkClick r:id="rId6"/>
              </a:rPr>
              <a:t>OIA Using SQL Script Advance</a:t>
            </a:r>
            <a:endParaRPr lang="en-US" sz="2000" dirty="0"/>
          </a:p>
        </p:txBody>
      </p:sp>
    </p:spTree>
    <p:extLst>
      <p:ext uri="{BB962C8B-B14F-4D97-AF65-F5344CB8AC3E}">
        <p14:creationId xmlns:p14="http://schemas.microsoft.com/office/powerpoint/2010/main" val="22229355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4157978" y="3378839"/>
            <a:ext cx="4427815"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a:t>
            </a:r>
            <a:r>
              <a:rPr lang="en-IN" sz="4800" b="1" spc="100" dirty="0">
                <a:solidFill>
                  <a:srgbClr val="FFFFFF"/>
                </a:solidFill>
                <a:latin typeface="Arial" panose="020B0604020202020204" pitchFamily="34" charset="0"/>
                <a:cs typeface="Arial" panose="020B0604020202020204" pitchFamily="34" charset="0"/>
              </a:rPr>
              <a:t>12</a:t>
            </a:r>
            <a:endPar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17031325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028"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39706"/>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Tree>
    <p:extLst>
      <p:ext uri="{BB962C8B-B14F-4D97-AF65-F5344CB8AC3E}">
        <p14:creationId xmlns:p14="http://schemas.microsoft.com/office/powerpoint/2010/main" val="13081182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29143703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5649063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Method’s to Consume HANA Objects </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8" name="Picture 17">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grpSp>
        <p:nvGrpSpPr>
          <p:cNvPr id="20" name="Group 19"/>
          <p:cNvGrpSpPr/>
          <p:nvPr/>
        </p:nvGrpSpPr>
        <p:grpSpPr>
          <a:xfrm>
            <a:off x="2913150" y="1014413"/>
            <a:ext cx="7048151" cy="5586490"/>
            <a:chOff x="2336362" y="1014413"/>
            <a:chExt cx="7048151" cy="5586490"/>
          </a:xfrm>
        </p:grpSpPr>
        <p:sp>
          <p:nvSpPr>
            <p:cNvPr id="21" name="TextBox 20"/>
            <p:cNvSpPr txBox="1"/>
            <p:nvPr/>
          </p:nvSpPr>
          <p:spPr>
            <a:xfrm>
              <a:off x="5808662" y="2310694"/>
              <a:ext cx="1664238" cy="584775"/>
            </a:xfrm>
            <a:prstGeom prst="rect">
              <a:avLst/>
            </a:prstGeom>
            <a:noFill/>
          </p:spPr>
          <p:txBody>
            <a:bodyPr wrap="none" rtlCol="0">
              <a:spAutoFit/>
            </a:bodyPr>
            <a:lstStyle/>
            <a:p>
              <a:r>
                <a:rPr lang="en-US" sz="1600" kern="0" dirty="0">
                  <a:latin typeface="Arial" panose="020B0604020202020204" pitchFamily="34" charset="0"/>
                  <a:cs typeface="Arial" panose="020B0604020202020204" pitchFamily="34" charset="0"/>
                </a:rPr>
                <a:t>ABAP Database</a:t>
              </a:r>
            </a:p>
            <a:p>
              <a:r>
                <a:rPr lang="en-US" sz="1600" kern="0" dirty="0">
                  <a:latin typeface="Arial" panose="020B0604020202020204" pitchFamily="34" charset="0"/>
                  <a:cs typeface="Arial" panose="020B0604020202020204" pitchFamily="34" charset="0"/>
                </a:rPr>
                <a:t>Connectivity</a:t>
              </a:r>
            </a:p>
          </p:txBody>
        </p:sp>
        <p:sp>
          <p:nvSpPr>
            <p:cNvPr id="22" name="TextBox 21"/>
            <p:cNvSpPr txBox="1"/>
            <p:nvPr/>
          </p:nvSpPr>
          <p:spPr>
            <a:xfrm>
              <a:off x="5808662" y="1976992"/>
              <a:ext cx="2849891" cy="461665"/>
            </a:xfrm>
            <a:prstGeom prst="rect">
              <a:avLst/>
            </a:prstGeom>
            <a:noFill/>
          </p:spPr>
          <p:txBody>
            <a:bodyPr wrap="square" rtlCol="0">
              <a:spAutoFit/>
            </a:bodyPr>
            <a:lstStyle/>
            <a:p>
              <a:r>
                <a:rPr lang="en-US" sz="2400" dirty="0">
                  <a:solidFill>
                    <a:schemeClr val="tx1">
                      <a:lumMod val="75000"/>
                      <a:lumOff val="25000"/>
                    </a:schemeClr>
                  </a:solidFill>
                  <a:latin typeface="Arial" panose="020B0604020202020204" pitchFamily="34" charset="0"/>
                  <a:cs typeface="Arial" panose="020B0604020202020204" pitchFamily="34" charset="0"/>
                </a:rPr>
                <a:t>ADBC</a:t>
              </a:r>
            </a:p>
          </p:txBody>
        </p:sp>
        <p:grpSp>
          <p:nvGrpSpPr>
            <p:cNvPr id="23" name="Group 22"/>
            <p:cNvGrpSpPr/>
            <p:nvPr/>
          </p:nvGrpSpPr>
          <p:grpSpPr>
            <a:xfrm>
              <a:off x="2336362" y="1014413"/>
              <a:ext cx="3377054" cy="5586490"/>
              <a:chOff x="2340172" y="1014413"/>
              <a:chExt cx="2971604" cy="4915777"/>
            </a:xfrm>
          </p:grpSpPr>
          <p:grpSp>
            <p:nvGrpSpPr>
              <p:cNvPr id="65" name="Group 64"/>
              <p:cNvGrpSpPr/>
              <p:nvPr/>
            </p:nvGrpSpPr>
            <p:grpSpPr>
              <a:xfrm>
                <a:off x="2340172" y="3525128"/>
                <a:ext cx="2971604" cy="2405062"/>
                <a:chOff x="2340172" y="4279900"/>
                <a:chExt cx="2971604" cy="2405062"/>
              </a:xfrm>
              <a:effectLst>
                <a:outerShdw blurRad="88900" dist="38100" sx="102000" sy="102000" algn="t" rotWithShape="0">
                  <a:prstClr val="black">
                    <a:alpha val="31000"/>
                  </a:prstClr>
                </a:outerShdw>
              </a:effectLst>
            </p:grpSpPr>
            <p:sp>
              <p:nvSpPr>
                <p:cNvPr id="72" name="Freeform 5"/>
                <p:cNvSpPr>
                  <a:spLocks/>
                </p:cNvSpPr>
                <p:nvPr/>
              </p:nvSpPr>
              <p:spPr bwMode="auto">
                <a:xfrm>
                  <a:off x="2340172" y="4279900"/>
                  <a:ext cx="1408113" cy="1739900"/>
                </a:xfrm>
                <a:custGeom>
                  <a:avLst/>
                  <a:gdLst>
                    <a:gd name="T0" fmla="*/ 284 w 807"/>
                    <a:gd name="T1" fmla="*/ 0 h 998"/>
                    <a:gd name="T2" fmla="*/ 24 w 807"/>
                    <a:gd name="T3" fmla="*/ 454 h 998"/>
                    <a:gd name="T4" fmla="*/ 0 w 807"/>
                    <a:gd name="T5" fmla="*/ 545 h 998"/>
                    <a:gd name="T6" fmla="*/ 24 w 807"/>
                    <a:gd name="T7" fmla="*/ 636 h 998"/>
                    <a:gd name="T8" fmla="*/ 233 w 807"/>
                    <a:gd name="T9" fmla="*/ 998 h 998"/>
                    <a:gd name="T10" fmla="*/ 807 w 807"/>
                    <a:gd name="T11" fmla="*/ 0 h 998"/>
                    <a:gd name="T12" fmla="*/ 284 w 807"/>
                    <a:gd name="T13" fmla="*/ 0 h 998"/>
                  </a:gdLst>
                  <a:ahLst/>
                  <a:cxnLst>
                    <a:cxn ang="0">
                      <a:pos x="T0" y="T1"/>
                    </a:cxn>
                    <a:cxn ang="0">
                      <a:pos x="T2" y="T3"/>
                    </a:cxn>
                    <a:cxn ang="0">
                      <a:pos x="T4" y="T5"/>
                    </a:cxn>
                    <a:cxn ang="0">
                      <a:pos x="T6" y="T7"/>
                    </a:cxn>
                    <a:cxn ang="0">
                      <a:pos x="T8" y="T9"/>
                    </a:cxn>
                    <a:cxn ang="0">
                      <a:pos x="T10" y="T11"/>
                    </a:cxn>
                    <a:cxn ang="0">
                      <a:pos x="T12" y="T13"/>
                    </a:cxn>
                  </a:cxnLst>
                  <a:rect l="0" t="0" r="r" b="b"/>
                  <a:pathLst>
                    <a:path w="807" h="998">
                      <a:moveTo>
                        <a:pt x="284" y="0"/>
                      </a:moveTo>
                      <a:cubicBezTo>
                        <a:pt x="246" y="66"/>
                        <a:pt x="24" y="454"/>
                        <a:pt x="24" y="454"/>
                      </a:cubicBezTo>
                      <a:cubicBezTo>
                        <a:pt x="9" y="481"/>
                        <a:pt x="0" y="512"/>
                        <a:pt x="0" y="545"/>
                      </a:cubicBezTo>
                      <a:cubicBezTo>
                        <a:pt x="0" y="578"/>
                        <a:pt x="9" y="609"/>
                        <a:pt x="24" y="636"/>
                      </a:cubicBezTo>
                      <a:cubicBezTo>
                        <a:pt x="233" y="998"/>
                        <a:pt x="233" y="998"/>
                        <a:pt x="233" y="998"/>
                      </a:cubicBezTo>
                      <a:cubicBezTo>
                        <a:pt x="233" y="998"/>
                        <a:pt x="667" y="242"/>
                        <a:pt x="807" y="0"/>
                      </a:cubicBezTo>
                      <a:lnTo>
                        <a:pt x="284" y="0"/>
                      </a:lnTo>
                      <a:close/>
                    </a:path>
                  </a:pathLst>
                </a:custGeom>
                <a:gradFill flip="none" rotWithShape="1">
                  <a:gsLst>
                    <a:gs pos="0">
                      <a:schemeClr val="tx1"/>
                    </a:gs>
                    <a:gs pos="31000">
                      <a:schemeClr val="tx1">
                        <a:lumMod val="75000"/>
                        <a:lumOff val="25000"/>
                      </a:schemeClr>
                    </a:gs>
                    <a:gs pos="100000">
                      <a:schemeClr val="tx1">
                        <a:lumMod val="50000"/>
                        <a:lumOff val="50000"/>
                      </a:schemeClr>
                    </a:gs>
                  </a:gsLst>
                  <a:lin ang="16200000" scaled="1"/>
                  <a:tileRect/>
                </a:gradFill>
                <a:ln w="9525">
                  <a:noFill/>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73" name="Freeform 6"/>
                <p:cNvSpPr>
                  <a:spLocks/>
                </p:cNvSpPr>
                <p:nvPr/>
              </p:nvSpPr>
              <p:spPr bwMode="auto">
                <a:xfrm>
                  <a:off x="2374901" y="4943475"/>
                  <a:ext cx="2936875" cy="1741487"/>
                </a:xfrm>
                <a:custGeom>
                  <a:avLst/>
                  <a:gdLst>
                    <a:gd name="T0" fmla="*/ 785 w 1684"/>
                    <a:gd name="T1" fmla="*/ 999 h 999"/>
                    <a:gd name="T2" fmla="*/ 884 w 1684"/>
                    <a:gd name="T3" fmla="*/ 726 h 999"/>
                    <a:gd name="T4" fmla="*/ 865 w 1684"/>
                    <a:gd name="T5" fmla="*/ 726 h 999"/>
                    <a:gd name="T6" fmla="*/ 381 w 1684"/>
                    <a:gd name="T7" fmla="*/ 726 h 999"/>
                    <a:gd name="T8" fmla="*/ 290 w 1684"/>
                    <a:gd name="T9" fmla="*/ 702 h 999"/>
                    <a:gd name="T10" fmla="*/ 224 w 1684"/>
                    <a:gd name="T11" fmla="*/ 636 h 999"/>
                    <a:gd name="T12" fmla="*/ 0 w 1684"/>
                    <a:gd name="T13" fmla="*/ 246 h 999"/>
                    <a:gd name="T14" fmla="*/ 102 w 1684"/>
                    <a:gd name="T15" fmla="*/ 273 h 999"/>
                    <a:gd name="T16" fmla="*/ 865 w 1684"/>
                    <a:gd name="T17" fmla="*/ 273 h 999"/>
                    <a:gd name="T18" fmla="*/ 884 w 1684"/>
                    <a:gd name="T19" fmla="*/ 273 h 999"/>
                    <a:gd name="T20" fmla="*/ 785 w 1684"/>
                    <a:gd name="T21" fmla="*/ 0 h 999"/>
                    <a:gd name="T22" fmla="*/ 1683 w 1684"/>
                    <a:gd name="T23" fmla="*/ 500 h 999"/>
                    <a:gd name="T24" fmla="*/ 1684 w 1684"/>
                    <a:gd name="T25" fmla="*/ 500 h 999"/>
                    <a:gd name="T26" fmla="*/ 785 w 1684"/>
                    <a:gd name="T27" fmla="*/ 999 h 9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84" h="999">
                      <a:moveTo>
                        <a:pt x="785" y="999"/>
                      </a:moveTo>
                      <a:cubicBezTo>
                        <a:pt x="884" y="726"/>
                        <a:pt x="884" y="726"/>
                        <a:pt x="884" y="726"/>
                      </a:cubicBezTo>
                      <a:cubicBezTo>
                        <a:pt x="865" y="726"/>
                        <a:pt x="865" y="726"/>
                        <a:pt x="865" y="726"/>
                      </a:cubicBezTo>
                      <a:cubicBezTo>
                        <a:pt x="381" y="726"/>
                        <a:pt x="381" y="726"/>
                        <a:pt x="381" y="726"/>
                      </a:cubicBezTo>
                      <a:cubicBezTo>
                        <a:pt x="350" y="726"/>
                        <a:pt x="319" y="719"/>
                        <a:pt x="290" y="702"/>
                      </a:cubicBezTo>
                      <a:cubicBezTo>
                        <a:pt x="262" y="686"/>
                        <a:pt x="240" y="662"/>
                        <a:pt x="224" y="636"/>
                      </a:cubicBezTo>
                      <a:cubicBezTo>
                        <a:pt x="0" y="246"/>
                        <a:pt x="0" y="246"/>
                        <a:pt x="0" y="246"/>
                      </a:cubicBezTo>
                      <a:cubicBezTo>
                        <a:pt x="0" y="246"/>
                        <a:pt x="39" y="273"/>
                        <a:pt x="102" y="273"/>
                      </a:cubicBezTo>
                      <a:cubicBezTo>
                        <a:pt x="165" y="273"/>
                        <a:pt x="865" y="273"/>
                        <a:pt x="865" y="273"/>
                      </a:cubicBezTo>
                      <a:cubicBezTo>
                        <a:pt x="884" y="273"/>
                        <a:pt x="884" y="273"/>
                        <a:pt x="884" y="273"/>
                      </a:cubicBezTo>
                      <a:cubicBezTo>
                        <a:pt x="785" y="0"/>
                        <a:pt x="785" y="0"/>
                        <a:pt x="785" y="0"/>
                      </a:cubicBezTo>
                      <a:cubicBezTo>
                        <a:pt x="1015" y="200"/>
                        <a:pt x="1385" y="389"/>
                        <a:pt x="1683" y="500"/>
                      </a:cubicBezTo>
                      <a:cubicBezTo>
                        <a:pt x="1683" y="500"/>
                        <a:pt x="1683" y="500"/>
                        <a:pt x="1684" y="500"/>
                      </a:cubicBezTo>
                      <a:cubicBezTo>
                        <a:pt x="1385" y="610"/>
                        <a:pt x="1015" y="799"/>
                        <a:pt x="785" y="999"/>
                      </a:cubicBezTo>
                      <a:close/>
                    </a:path>
                  </a:pathLst>
                </a:custGeom>
                <a:solidFill>
                  <a:srgbClr val="00B050"/>
                </a:solidFill>
                <a:ln w="9525">
                  <a:noFill/>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grpSp>
          <p:grpSp>
            <p:nvGrpSpPr>
              <p:cNvPr id="66" name="Group 65"/>
              <p:cNvGrpSpPr/>
              <p:nvPr/>
            </p:nvGrpSpPr>
            <p:grpSpPr>
              <a:xfrm>
                <a:off x="2345760" y="2133600"/>
                <a:ext cx="2966016" cy="2403475"/>
                <a:chOff x="2345760" y="2489200"/>
                <a:chExt cx="2966016" cy="2403475"/>
              </a:xfrm>
              <a:effectLst>
                <a:outerShdw blurRad="88900" dist="38100" sx="102000" sy="102000" algn="t" rotWithShape="0">
                  <a:prstClr val="black">
                    <a:alpha val="31000"/>
                  </a:prstClr>
                </a:outerShdw>
              </a:effectLst>
            </p:grpSpPr>
            <p:sp>
              <p:nvSpPr>
                <p:cNvPr id="70" name="Freeform 7"/>
                <p:cNvSpPr>
                  <a:spLocks/>
                </p:cNvSpPr>
                <p:nvPr/>
              </p:nvSpPr>
              <p:spPr bwMode="auto">
                <a:xfrm>
                  <a:off x="2345760" y="2489200"/>
                  <a:ext cx="1408113" cy="1738312"/>
                </a:xfrm>
                <a:custGeom>
                  <a:avLst/>
                  <a:gdLst>
                    <a:gd name="T0" fmla="*/ 284 w 807"/>
                    <a:gd name="T1" fmla="*/ 0 h 998"/>
                    <a:gd name="T2" fmla="*/ 24 w 807"/>
                    <a:gd name="T3" fmla="*/ 454 h 998"/>
                    <a:gd name="T4" fmla="*/ 0 w 807"/>
                    <a:gd name="T5" fmla="*/ 545 h 998"/>
                    <a:gd name="T6" fmla="*/ 24 w 807"/>
                    <a:gd name="T7" fmla="*/ 636 h 998"/>
                    <a:gd name="T8" fmla="*/ 233 w 807"/>
                    <a:gd name="T9" fmla="*/ 998 h 998"/>
                    <a:gd name="T10" fmla="*/ 807 w 807"/>
                    <a:gd name="T11" fmla="*/ 0 h 998"/>
                    <a:gd name="T12" fmla="*/ 284 w 807"/>
                    <a:gd name="T13" fmla="*/ 0 h 998"/>
                  </a:gdLst>
                  <a:ahLst/>
                  <a:cxnLst>
                    <a:cxn ang="0">
                      <a:pos x="T0" y="T1"/>
                    </a:cxn>
                    <a:cxn ang="0">
                      <a:pos x="T2" y="T3"/>
                    </a:cxn>
                    <a:cxn ang="0">
                      <a:pos x="T4" y="T5"/>
                    </a:cxn>
                    <a:cxn ang="0">
                      <a:pos x="T6" y="T7"/>
                    </a:cxn>
                    <a:cxn ang="0">
                      <a:pos x="T8" y="T9"/>
                    </a:cxn>
                    <a:cxn ang="0">
                      <a:pos x="T10" y="T11"/>
                    </a:cxn>
                    <a:cxn ang="0">
                      <a:pos x="T12" y="T13"/>
                    </a:cxn>
                  </a:cxnLst>
                  <a:rect l="0" t="0" r="r" b="b"/>
                  <a:pathLst>
                    <a:path w="807" h="998">
                      <a:moveTo>
                        <a:pt x="284" y="0"/>
                      </a:moveTo>
                      <a:cubicBezTo>
                        <a:pt x="246" y="66"/>
                        <a:pt x="24" y="454"/>
                        <a:pt x="24" y="454"/>
                      </a:cubicBezTo>
                      <a:cubicBezTo>
                        <a:pt x="9" y="481"/>
                        <a:pt x="0" y="512"/>
                        <a:pt x="0" y="545"/>
                      </a:cubicBezTo>
                      <a:cubicBezTo>
                        <a:pt x="0" y="578"/>
                        <a:pt x="9" y="609"/>
                        <a:pt x="24" y="636"/>
                      </a:cubicBezTo>
                      <a:cubicBezTo>
                        <a:pt x="233" y="998"/>
                        <a:pt x="233" y="998"/>
                        <a:pt x="233" y="998"/>
                      </a:cubicBezTo>
                      <a:cubicBezTo>
                        <a:pt x="233" y="998"/>
                        <a:pt x="667" y="242"/>
                        <a:pt x="807" y="0"/>
                      </a:cubicBezTo>
                      <a:lnTo>
                        <a:pt x="284" y="0"/>
                      </a:lnTo>
                      <a:close/>
                    </a:path>
                  </a:pathLst>
                </a:custGeom>
                <a:gradFill flip="none" rotWithShape="1">
                  <a:gsLst>
                    <a:gs pos="0">
                      <a:schemeClr val="tx1"/>
                    </a:gs>
                    <a:gs pos="31000">
                      <a:schemeClr val="tx1">
                        <a:lumMod val="75000"/>
                        <a:lumOff val="25000"/>
                      </a:schemeClr>
                    </a:gs>
                    <a:gs pos="100000">
                      <a:schemeClr val="tx1">
                        <a:lumMod val="50000"/>
                        <a:lumOff val="50000"/>
                      </a:schemeClr>
                    </a:gs>
                  </a:gsLst>
                  <a:lin ang="16200000" scaled="1"/>
                  <a:tileRect/>
                </a:gradFill>
                <a:ln w="9525">
                  <a:noFill/>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71" name="Freeform 8"/>
                <p:cNvSpPr>
                  <a:spLocks/>
                </p:cNvSpPr>
                <p:nvPr/>
              </p:nvSpPr>
              <p:spPr bwMode="auto">
                <a:xfrm>
                  <a:off x="2374901" y="3152775"/>
                  <a:ext cx="2936875" cy="1739900"/>
                </a:xfrm>
                <a:custGeom>
                  <a:avLst/>
                  <a:gdLst>
                    <a:gd name="T0" fmla="*/ 785 w 1684"/>
                    <a:gd name="T1" fmla="*/ 999 h 999"/>
                    <a:gd name="T2" fmla="*/ 884 w 1684"/>
                    <a:gd name="T3" fmla="*/ 726 h 999"/>
                    <a:gd name="T4" fmla="*/ 865 w 1684"/>
                    <a:gd name="T5" fmla="*/ 726 h 999"/>
                    <a:gd name="T6" fmla="*/ 381 w 1684"/>
                    <a:gd name="T7" fmla="*/ 726 h 999"/>
                    <a:gd name="T8" fmla="*/ 290 w 1684"/>
                    <a:gd name="T9" fmla="*/ 702 h 999"/>
                    <a:gd name="T10" fmla="*/ 224 w 1684"/>
                    <a:gd name="T11" fmla="*/ 636 h 999"/>
                    <a:gd name="T12" fmla="*/ 0 w 1684"/>
                    <a:gd name="T13" fmla="*/ 246 h 999"/>
                    <a:gd name="T14" fmla="*/ 102 w 1684"/>
                    <a:gd name="T15" fmla="*/ 273 h 999"/>
                    <a:gd name="T16" fmla="*/ 865 w 1684"/>
                    <a:gd name="T17" fmla="*/ 273 h 999"/>
                    <a:gd name="T18" fmla="*/ 884 w 1684"/>
                    <a:gd name="T19" fmla="*/ 273 h 999"/>
                    <a:gd name="T20" fmla="*/ 785 w 1684"/>
                    <a:gd name="T21" fmla="*/ 0 h 999"/>
                    <a:gd name="T22" fmla="*/ 1683 w 1684"/>
                    <a:gd name="T23" fmla="*/ 500 h 999"/>
                    <a:gd name="T24" fmla="*/ 1684 w 1684"/>
                    <a:gd name="T25" fmla="*/ 500 h 999"/>
                    <a:gd name="T26" fmla="*/ 785 w 1684"/>
                    <a:gd name="T27" fmla="*/ 999 h 9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84" h="999">
                      <a:moveTo>
                        <a:pt x="785" y="999"/>
                      </a:moveTo>
                      <a:cubicBezTo>
                        <a:pt x="884" y="726"/>
                        <a:pt x="884" y="726"/>
                        <a:pt x="884" y="726"/>
                      </a:cubicBezTo>
                      <a:cubicBezTo>
                        <a:pt x="865" y="726"/>
                        <a:pt x="865" y="726"/>
                        <a:pt x="865" y="726"/>
                      </a:cubicBezTo>
                      <a:cubicBezTo>
                        <a:pt x="381" y="726"/>
                        <a:pt x="381" y="726"/>
                        <a:pt x="381" y="726"/>
                      </a:cubicBezTo>
                      <a:cubicBezTo>
                        <a:pt x="350" y="726"/>
                        <a:pt x="319" y="719"/>
                        <a:pt x="290" y="702"/>
                      </a:cubicBezTo>
                      <a:cubicBezTo>
                        <a:pt x="262" y="686"/>
                        <a:pt x="240" y="662"/>
                        <a:pt x="224" y="636"/>
                      </a:cubicBezTo>
                      <a:cubicBezTo>
                        <a:pt x="0" y="246"/>
                        <a:pt x="0" y="246"/>
                        <a:pt x="0" y="246"/>
                      </a:cubicBezTo>
                      <a:cubicBezTo>
                        <a:pt x="0" y="246"/>
                        <a:pt x="39" y="273"/>
                        <a:pt x="102" y="273"/>
                      </a:cubicBezTo>
                      <a:cubicBezTo>
                        <a:pt x="165" y="273"/>
                        <a:pt x="865" y="273"/>
                        <a:pt x="865" y="273"/>
                      </a:cubicBezTo>
                      <a:cubicBezTo>
                        <a:pt x="884" y="273"/>
                        <a:pt x="884" y="273"/>
                        <a:pt x="884" y="273"/>
                      </a:cubicBezTo>
                      <a:cubicBezTo>
                        <a:pt x="785" y="0"/>
                        <a:pt x="785" y="0"/>
                        <a:pt x="785" y="0"/>
                      </a:cubicBezTo>
                      <a:cubicBezTo>
                        <a:pt x="1015" y="200"/>
                        <a:pt x="1385" y="389"/>
                        <a:pt x="1683" y="500"/>
                      </a:cubicBezTo>
                      <a:cubicBezTo>
                        <a:pt x="1683" y="500"/>
                        <a:pt x="1683" y="500"/>
                        <a:pt x="1684" y="500"/>
                      </a:cubicBezTo>
                      <a:cubicBezTo>
                        <a:pt x="1385" y="610"/>
                        <a:pt x="1015" y="799"/>
                        <a:pt x="785" y="999"/>
                      </a:cubicBezTo>
                      <a:close/>
                    </a:path>
                  </a:pathLst>
                </a:custGeom>
                <a:solidFill>
                  <a:srgbClr val="00B0F0"/>
                </a:solidFill>
                <a:ln w="9525">
                  <a:noFill/>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grpSp>
          <p:grpSp>
            <p:nvGrpSpPr>
              <p:cNvPr id="67" name="Group 66"/>
              <p:cNvGrpSpPr/>
              <p:nvPr/>
            </p:nvGrpSpPr>
            <p:grpSpPr>
              <a:xfrm>
                <a:off x="2345686" y="1014413"/>
                <a:ext cx="2966090" cy="2112962"/>
                <a:chOff x="2345686" y="1014413"/>
                <a:chExt cx="2966090" cy="2112962"/>
              </a:xfrm>
              <a:effectLst>
                <a:outerShdw blurRad="88900" dist="38100" sx="102000" sy="102000" algn="t" rotWithShape="0">
                  <a:prstClr val="black">
                    <a:alpha val="31000"/>
                  </a:prstClr>
                </a:outerShdw>
              </a:effectLst>
            </p:grpSpPr>
            <p:sp>
              <p:nvSpPr>
                <p:cNvPr id="68" name="Freeform 9"/>
                <p:cNvSpPr>
                  <a:spLocks/>
                </p:cNvSpPr>
                <p:nvPr/>
              </p:nvSpPr>
              <p:spPr bwMode="auto">
                <a:xfrm>
                  <a:off x="2345686" y="1014413"/>
                  <a:ext cx="1236663" cy="1446212"/>
                </a:xfrm>
                <a:custGeom>
                  <a:avLst/>
                  <a:gdLst>
                    <a:gd name="T0" fmla="*/ 186 w 709"/>
                    <a:gd name="T1" fmla="*/ 0 h 830"/>
                    <a:gd name="T2" fmla="*/ 24 w 709"/>
                    <a:gd name="T3" fmla="*/ 286 h 830"/>
                    <a:gd name="T4" fmla="*/ 0 w 709"/>
                    <a:gd name="T5" fmla="*/ 377 h 830"/>
                    <a:gd name="T6" fmla="*/ 24 w 709"/>
                    <a:gd name="T7" fmla="*/ 468 h 830"/>
                    <a:gd name="T8" fmla="*/ 233 w 709"/>
                    <a:gd name="T9" fmla="*/ 830 h 830"/>
                    <a:gd name="T10" fmla="*/ 709 w 709"/>
                    <a:gd name="T11" fmla="*/ 0 h 830"/>
                    <a:gd name="T12" fmla="*/ 186 w 709"/>
                    <a:gd name="T13" fmla="*/ 0 h 830"/>
                  </a:gdLst>
                  <a:ahLst/>
                  <a:cxnLst>
                    <a:cxn ang="0">
                      <a:pos x="T0" y="T1"/>
                    </a:cxn>
                    <a:cxn ang="0">
                      <a:pos x="T2" y="T3"/>
                    </a:cxn>
                    <a:cxn ang="0">
                      <a:pos x="T4" y="T5"/>
                    </a:cxn>
                    <a:cxn ang="0">
                      <a:pos x="T6" y="T7"/>
                    </a:cxn>
                    <a:cxn ang="0">
                      <a:pos x="T8" y="T9"/>
                    </a:cxn>
                    <a:cxn ang="0">
                      <a:pos x="T10" y="T11"/>
                    </a:cxn>
                    <a:cxn ang="0">
                      <a:pos x="T12" y="T13"/>
                    </a:cxn>
                  </a:cxnLst>
                  <a:rect l="0" t="0" r="r" b="b"/>
                  <a:pathLst>
                    <a:path w="709" h="830">
                      <a:moveTo>
                        <a:pt x="186" y="0"/>
                      </a:moveTo>
                      <a:cubicBezTo>
                        <a:pt x="148" y="66"/>
                        <a:pt x="24" y="286"/>
                        <a:pt x="24" y="286"/>
                      </a:cubicBezTo>
                      <a:cubicBezTo>
                        <a:pt x="9" y="313"/>
                        <a:pt x="0" y="344"/>
                        <a:pt x="0" y="377"/>
                      </a:cubicBezTo>
                      <a:cubicBezTo>
                        <a:pt x="0" y="410"/>
                        <a:pt x="9" y="441"/>
                        <a:pt x="24" y="468"/>
                      </a:cubicBezTo>
                      <a:cubicBezTo>
                        <a:pt x="233" y="830"/>
                        <a:pt x="233" y="830"/>
                        <a:pt x="233" y="830"/>
                      </a:cubicBezTo>
                      <a:cubicBezTo>
                        <a:pt x="233" y="830"/>
                        <a:pt x="569" y="242"/>
                        <a:pt x="709" y="0"/>
                      </a:cubicBezTo>
                      <a:lnTo>
                        <a:pt x="186" y="0"/>
                      </a:lnTo>
                      <a:close/>
                    </a:path>
                  </a:pathLst>
                </a:custGeom>
                <a:gradFill flip="none" rotWithShape="1">
                  <a:gsLst>
                    <a:gs pos="0">
                      <a:schemeClr val="tx1"/>
                    </a:gs>
                    <a:gs pos="31000">
                      <a:schemeClr val="tx1">
                        <a:lumMod val="75000"/>
                        <a:lumOff val="25000"/>
                      </a:schemeClr>
                    </a:gs>
                    <a:gs pos="100000">
                      <a:schemeClr val="tx1">
                        <a:lumMod val="50000"/>
                        <a:lumOff val="50000"/>
                      </a:schemeClr>
                    </a:gs>
                  </a:gsLst>
                  <a:lin ang="16200000" scaled="1"/>
                  <a:tileRect/>
                </a:gradFill>
                <a:ln w="9525">
                  <a:noFill/>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69" name="Freeform 10"/>
                <p:cNvSpPr>
                  <a:spLocks/>
                </p:cNvSpPr>
                <p:nvPr/>
              </p:nvSpPr>
              <p:spPr bwMode="auto">
                <a:xfrm>
                  <a:off x="2374901" y="1385888"/>
                  <a:ext cx="2936875" cy="1741487"/>
                </a:xfrm>
                <a:custGeom>
                  <a:avLst/>
                  <a:gdLst>
                    <a:gd name="T0" fmla="*/ 785 w 1684"/>
                    <a:gd name="T1" fmla="*/ 1000 h 1000"/>
                    <a:gd name="T2" fmla="*/ 884 w 1684"/>
                    <a:gd name="T3" fmla="*/ 726 h 1000"/>
                    <a:gd name="T4" fmla="*/ 865 w 1684"/>
                    <a:gd name="T5" fmla="*/ 726 h 1000"/>
                    <a:gd name="T6" fmla="*/ 381 w 1684"/>
                    <a:gd name="T7" fmla="*/ 726 h 1000"/>
                    <a:gd name="T8" fmla="*/ 290 w 1684"/>
                    <a:gd name="T9" fmla="*/ 702 h 1000"/>
                    <a:gd name="T10" fmla="*/ 224 w 1684"/>
                    <a:gd name="T11" fmla="*/ 636 h 1000"/>
                    <a:gd name="T12" fmla="*/ 0 w 1684"/>
                    <a:gd name="T13" fmla="*/ 246 h 1000"/>
                    <a:gd name="T14" fmla="*/ 102 w 1684"/>
                    <a:gd name="T15" fmla="*/ 273 h 1000"/>
                    <a:gd name="T16" fmla="*/ 865 w 1684"/>
                    <a:gd name="T17" fmla="*/ 273 h 1000"/>
                    <a:gd name="T18" fmla="*/ 884 w 1684"/>
                    <a:gd name="T19" fmla="*/ 273 h 1000"/>
                    <a:gd name="T20" fmla="*/ 785 w 1684"/>
                    <a:gd name="T21" fmla="*/ 0 h 1000"/>
                    <a:gd name="T22" fmla="*/ 1683 w 1684"/>
                    <a:gd name="T23" fmla="*/ 500 h 1000"/>
                    <a:gd name="T24" fmla="*/ 1684 w 1684"/>
                    <a:gd name="T25" fmla="*/ 500 h 1000"/>
                    <a:gd name="T26" fmla="*/ 785 w 1684"/>
                    <a:gd name="T27" fmla="*/ 1000 h 1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84" h="1000">
                      <a:moveTo>
                        <a:pt x="785" y="1000"/>
                      </a:moveTo>
                      <a:cubicBezTo>
                        <a:pt x="884" y="726"/>
                        <a:pt x="884" y="726"/>
                        <a:pt x="884" y="726"/>
                      </a:cubicBezTo>
                      <a:cubicBezTo>
                        <a:pt x="865" y="726"/>
                        <a:pt x="865" y="726"/>
                        <a:pt x="865" y="726"/>
                      </a:cubicBezTo>
                      <a:cubicBezTo>
                        <a:pt x="381" y="726"/>
                        <a:pt x="381" y="726"/>
                        <a:pt x="381" y="726"/>
                      </a:cubicBezTo>
                      <a:cubicBezTo>
                        <a:pt x="350" y="726"/>
                        <a:pt x="319" y="719"/>
                        <a:pt x="290" y="702"/>
                      </a:cubicBezTo>
                      <a:cubicBezTo>
                        <a:pt x="262" y="686"/>
                        <a:pt x="240" y="662"/>
                        <a:pt x="224" y="636"/>
                      </a:cubicBezTo>
                      <a:cubicBezTo>
                        <a:pt x="0" y="246"/>
                        <a:pt x="0" y="246"/>
                        <a:pt x="0" y="246"/>
                      </a:cubicBezTo>
                      <a:cubicBezTo>
                        <a:pt x="0" y="246"/>
                        <a:pt x="39" y="273"/>
                        <a:pt x="102" y="273"/>
                      </a:cubicBezTo>
                      <a:cubicBezTo>
                        <a:pt x="165" y="273"/>
                        <a:pt x="865" y="273"/>
                        <a:pt x="865" y="273"/>
                      </a:cubicBezTo>
                      <a:cubicBezTo>
                        <a:pt x="884" y="273"/>
                        <a:pt x="884" y="273"/>
                        <a:pt x="884" y="273"/>
                      </a:cubicBezTo>
                      <a:cubicBezTo>
                        <a:pt x="785" y="0"/>
                        <a:pt x="785" y="0"/>
                        <a:pt x="785" y="0"/>
                      </a:cubicBezTo>
                      <a:cubicBezTo>
                        <a:pt x="1015" y="200"/>
                        <a:pt x="1385" y="389"/>
                        <a:pt x="1683" y="500"/>
                      </a:cubicBezTo>
                      <a:cubicBezTo>
                        <a:pt x="1683" y="500"/>
                        <a:pt x="1683" y="500"/>
                        <a:pt x="1684" y="500"/>
                      </a:cubicBezTo>
                      <a:cubicBezTo>
                        <a:pt x="1385" y="611"/>
                        <a:pt x="1015" y="799"/>
                        <a:pt x="785" y="1000"/>
                      </a:cubicBezTo>
                      <a:close/>
                    </a:path>
                  </a:pathLst>
                </a:custGeom>
                <a:solidFill>
                  <a:schemeClr val="accent5"/>
                </a:solidFill>
                <a:ln w="9525">
                  <a:noFill/>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grpSp>
        </p:grpSp>
        <p:sp>
          <p:nvSpPr>
            <p:cNvPr id="24" name="TextBox 23"/>
            <p:cNvSpPr txBox="1"/>
            <p:nvPr/>
          </p:nvSpPr>
          <p:spPr>
            <a:xfrm>
              <a:off x="5808662" y="3901771"/>
              <a:ext cx="3575851" cy="584775"/>
            </a:xfrm>
            <a:prstGeom prst="rect">
              <a:avLst/>
            </a:prstGeom>
            <a:noFill/>
          </p:spPr>
          <p:txBody>
            <a:bodyPr wrap="none" rtlCol="0">
              <a:spAutoFit/>
            </a:bodyPr>
            <a:lstStyle/>
            <a:p>
              <a:r>
                <a:rPr lang="en-US" sz="1600" b="1" dirty="0"/>
                <a:t>Proxy</a:t>
              </a:r>
              <a:r>
                <a:rPr lang="en-US" sz="1600" dirty="0"/>
                <a:t> is used as an Interface to transfer</a:t>
              </a:r>
            </a:p>
            <a:p>
              <a:r>
                <a:rPr lang="en-US" sz="1600" dirty="0"/>
                <a:t> or receive from or to the </a:t>
              </a:r>
              <a:r>
                <a:rPr lang="en-US" sz="1600" b="1" dirty="0"/>
                <a:t>ABAP</a:t>
              </a:r>
              <a:r>
                <a:rPr lang="en-US" sz="1600" dirty="0"/>
                <a:t> system</a:t>
              </a:r>
              <a:endParaRPr lang="en-US" sz="1600"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25" name="TextBox 24"/>
            <p:cNvSpPr txBox="1"/>
            <p:nvPr/>
          </p:nvSpPr>
          <p:spPr>
            <a:xfrm>
              <a:off x="5808662" y="3568069"/>
              <a:ext cx="2849891" cy="461665"/>
            </a:xfrm>
            <a:prstGeom prst="rect">
              <a:avLst/>
            </a:prstGeom>
            <a:noFill/>
          </p:spPr>
          <p:txBody>
            <a:bodyPr wrap="square" rtlCol="0">
              <a:spAutoFit/>
            </a:bodyPr>
            <a:lstStyle/>
            <a:p>
              <a:r>
                <a:rPr lang="en-US" sz="2400" dirty="0">
                  <a:solidFill>
                    <a:schemeClr val="tx1">
                      <a:lumMod val="75000"/>
                      <a:lumOff val="25000"/>
                    </a:schemeClr>
                  </a:solidFill>
                  <a:latin typeface="Arial" panose="020B0604020202020204" pitchFamily="34" charset="0"/>
                  <a:cs typeface="Arial" panose="020B0604020202020204" pitchFamily="34" charset="0"/>
                </a:rPr>
                <a:t>View Proxy</a:t>
              </a:r>
            </a:p>
          </p:txBody>
        </p:sp>
        <p:sp>
          <p:nvSpPr>
            <p:cNvPr id="26" name="TextBox 25"/>
            <p:cNvSpPr txBox="1"/>
            <p:nvPr/>
          </p:nvSpPr>
          <p:spPr>
            <a:xfrm>
              <a:off x="5808662" y="5488136"/>
              <a:ext cx="2156360" cy="584775"/>
            </a:xfrm>
            <a:prstGeom prst="rect">
              <a:avLst/>
            </a:prstGeom>
            <a:noFill/>
          </p:spPr>
          <p:txBody>
            <a:bodyPr wrap="none" rtlCol="0">
              <a:spAutoFit/>
            </a:bodyPr>
            <a:lstStyle/>
            <a:p>
              <a:r>
                <a:rPr lang="en-US" sz="1600" kern="0" dirty="0">
                  <a:latin typeface="Arial" panose="020B0604020202020204" pitchFamily="34" charset="0"/>
                  <a:cs typeface="Arial" panose="020B0604020202020204" pitchFamily="34" charset="0"/>
                </a:rPr>
                <a:t>ABAP CDS</a:t>
              </a:r>
            </a:p>
            <a:p>
              <a:r>
                <a:rPr lang="en-US" sz="1600" kern="0" dirty="0">
                  <a:latin typeface="Arial" panose="020B0604020202020204" pitchFamily="34" charset="0"/>
                  <a:cs typeface="Arial" panose="020B0604020202020204" pitchFamily="34" charset="0"/>
                </a:rPr>
                <a:t>Core Data &amp; Services</a:t>
              </a:r>
            </a:p>
          </p:txBody>
        </p:sp>
        <p:sp>
          <p:nvSpPr>
            <p:cNvPr id="27" name="TextBox 26"/>
            <p:cNvSpPr txBox="1"/>
            <p:nvPr/>
          </p:nvSpPr>
          <p:spPr>
            <a:xfrm>
              <a:off x="5808662" y="5154434"/>
              <a:ext cx="2849891" cy="461665"/>
            </a:xfrm>
            <a:prstGeom prst="rect">
              <a:avLst/>
            </a:prstGeom>
            <a:noFill/>
          </p:spPr>
          <p:txBody>
            <a:bodyPr wrap="square" rtlCol="0">
              <a:spAutoFit/>
            </a:bodyPr>
            <a:lstStyle/>
            <a:p>
              <a:r>
                <a:rPr lang="en-US" sz="2400" dirty="0">
                  <a:solidFill>
                    <a:schemeClr val="tx1">
                      <a:lumMod val="75000"/>
                      <a:lumOff val="25000"/>
                    </a:schemeClr>
                  </a:solidFill>
                  <a:latin typeface="Arial" panose="020B0604020202020204" pitchFamily="34" charset="0"/>
                  <a:cs typeface="Arial" panose="020B0604020202020204" pitchFamily="34" charset="0"/>
                </a:rPr>
                <a:t>Mr. X</a:t>
              </a:r>
            </a:p>
          </p:txBody>
        </p:sp>
        <p:sp>
          <p:nvSpPr>
            <p:cNvPr id="28" name="TextBox 27"/>
            <p:cNvSpPr txBox="1"/>
            <p:nvPr/>
          </p:nvSpPr>
          <p:spPr>
            <a:xfrm>
              <a:off x="2617790" y="1221229"/>
              <a:ext cx="685800" cy="584775"/>
            </a:xfrm>
            <a:prstGeom prst="rect">
              <a:avLst/>
            </a:prstGeom>
            <a:noFill/>
          </p:spPr>
          <p:txBody>
            <a:bodyPr wrap="square" rtlCol="0">
              <a:spAutoFit/>
            </a:bodyPr>
            <a:lstStyle/>
            <a:p>
              <a:pPr algn="ctr"/>
              <a:r>
                <a:rPr lang="en-US" sz="3200" b="1" dirty="0">
                  <a:solidFill>
                    <a:schemeClr val="bg1"/>
                  </a:solidFill>
                  <a:latin typeface="Arial" panose="020B0604020202020204" pitchFamily="34" charset="0"/>
                  <a:cs typeface="Arial" panose="020B0604020202020204" pitchFamily="34" charset="0"/>
                </a:rPr>
                <a:t>01</a:t>
              </a:r>
            </a:p>
          </p:txBody>
        </p:sp>
        <p:sp>
          <p:nvSpPr>
            <p:cNvPr id="29" name="TextBox 28"/>
            <p:cNvSpPr txBox="1"/>
            <p:nvPr/>
          </p:nvSpPr>
          <p:spPr>
            <a:xfrm>
              <a:off x="2617790" y="2860147"/>
              <a:ext cx="685800" cy="584775"/>
            </a:xfrm>
            <a:prstGeom prst="rect">
              <a:avLst/>
            </a:prstGeom>
            <a:noFill/>
          </p:spPr>
          <p:txBody>
            <a:bodyPr wrap="square" rtlCol="0">
              <a:spAutoFit/>
            </a:bodyPr>
            <a:lstStyle/>
            <a:p>
              <a:pPr algn="ctr"/>
              <a:r>
                <a:rPr lang="en-US" sz="3200" b="1" dirty="0">
                  <a:solidFill>
                    <a:schemeClr val="bg1"/>
                  </a:solidFill>
                  <a:latin typeface="Arial" panose="020B0604020202020204" pitchFamily="34" charset="0"/>
                  <a:cs typeface="Arial" panose="020B0604020202020204" pitchFamily="34" charset="0"/>
                </a:rPr>
                <a:t>02</a:t>
              </a:r>
            </a:p>
          </p:txBody>
        </p:sp>
        <p:sp>
          <p:nvSpPr>
            <p:cNvPr id="30" name="TextBox 29"/>
            <p:cNvSpPr txBox="1"/>
            <p:nvPr/>
          </p:nvSpPr>
          <p:spPr>
            <a:xfrm>
              <a:off x="2617790" y="4445420"/>
              <a:ext cx="685800" cy="584775"/>
            </a:xfrm>
            <a:prstGeom prst="rect">
              <a:avLst/>
            </a:prstGeom>
            <a:noFill/>
          </p:spPr>
          <p:txBody>
            <a:bodyPr wrap="square" rtlCol="0">
              <a:spAutoFit/>
            </a:bodyPr>
            <a:lstStyle/>
            <a:p>
              <a:pPr algn="ctr"/>
              <a:r>
                <a:rPr lang="en-US" sz="3200" b="1" dirty="0">
                  <a:solidFill>
                    <a:schemeClr val="bg1"/>
                  </a:solidFill>
                  <a:latin typeface="Arial" panose="020B0604020202020204" pitchFamily="34" charset="0"/>
                  <a:cs typeface="Arial" panose="020B0604020202020204" pitchFamily="34" charset="0"/>
                </a:rPr>
                <a:t>03</a:t>
              </a:r>
            </a:p>
          </p:txBody>
        </p:sp>
        <p:grpSp>
          <p:nvGrpSpPr>
            <p:cNvPr id="31" name="Group 30"/>
            <p:cNvGrpSpPr/>
            <p:nvPr/>
          </p:nvGrpSpPr>
          <p:grpSpPr>
            <a:xfrm>
              <a:off x="4243372" y="5353702"/>
              <a:ext cx="694930" cy="571082"/>
              <a:chOff x="7000875" y="2609851"/>
              <a:chExt cx="481013" cy="395288"/>
            </a:xfrm>
            <a:solidFill>
              <a:schemeClr val="bg1"/>
            </a:solidFill>
          </p:grpSpPr>
          <p:sp>
            <p:nvSpPr>
              <p:cNvPr id="63" name="Freeform 39"/>
              <p:cNvSpPr>
                <a:spLocks/>
              </p:cNvSpPr>
              <p:nvPr/>
            </p:nvSpPr>
            <p:spPr bwMode="auto">
              <a:xfrm>
                <a:off x="7000875" y="2638426"/>
                <a:ext cx="419100" cy="366713"/>
              </a:xfrm>
              <a:custGeom>
                <a:avLst/>
                <a:gdLst>
                  <a:gd name="T0" fmla="*/ 2249 w 2905"/>
                  <a:gd name="T1" fmla="*/ 239 h 2540"/>
                  <a:gd name="T2" fmla="*/ 2885 w 2905"/>
                  <a:gd name="T3" fmla="*/ 968 h 2540"/>
                  <a:gd name="T4" fmla="*/ 2609 w 2905"/>
                  <a:gd name="T5" fmla="*/ 1645 h 2540"/>
                  <a:gd name="T6" fmla="*/ 2513 w 2905"/>
                  <a:gd name="T7" fmla="*/ 1837 h 2540"/>
                  <a:gd name="T8" fmla="*/ 2362 w 2905"/>
                  <a:gd name="T9" fmla="*/ 1977 h 2540"/>
                  <a:gd name="T10" fmla="*/ 2169 w 2905"/>
                  <a:gd name="T11" fmla="*/ 2102 h 2540"/>
                  <a:gd name="T12" fmla="*/ 2044 w 2905"/>
                  <a:gd name="T13" fmla="*/ 2294 h 2540"/>
                  <a:gd name="T14" fmla="*/ 1903 w 2905"/>
                  <a:gd name="T15" fmla="*/ 2444 h 2540"/>
                  <a:gd name="T16" fmla="*/ 1710 w 2905"/>
                  <a:gd name="T17" fmla="*/ 2540 h 2540"/>
                  <a:gd name="T18" fmla="*/ 1191 w 2905"/>
                  <a:gd name="T19" fmla="*/ 2359 h 2540"/>
                  <a:gd name="T20" fmla="*/ 1027 w 2905"/>
                  <a:gd name="T21" fmla="*/ 2380 h 2540"/>
                  <a:gd name="T22" fmla="*/ 934 w 2905"/>
                  <a:gd name="T23" fmla="*/ 2229 h 2540"/>
                  <a:gd name="T24" fmla="*/ 907 w 2905"/>
                  <a:gd name="T25" fmla="*/ 2175 h 2540"/>
                  <a:gd name="T26" fmla="*/ 745 w 2905"/>
                  <a:gd name="T27" fmla="*/ 2107 h 2540"/>
                  <a:gd name="T28" fmla="*/ 735 w 2905"/>
                  <a:gd name="T29" fmla="*/ 1941 h 2540"/>
                  <a:gd name="T30" fmla="*/ 612 w 2905"/>
                  <a:gd name="T31" fmla="*/ 1952 h 2540"/>
                  <a:gd name="T32" fmla="*/ 495 w 2905"/>
                  <a:gd name="T33" fmla="*/ 1816 h 2540"/>
                  <a:gd name="T34" fmla="*/ 490 w 2905"/>
                  <a:gd name="T35" fmla="*/ 1730 h 2540"/>
                  <a:gd name="T36" fmla="*/ 323 w 2905"/>
                  <a:gd name="T37" fmla="*/ 1690 h 2540"/>
                  <a:gd name="T38" fmla="*/ 284 w 2905"/>
                  <a:gd name="T39" fmla="*/ 1525 h 2540"/>
                  <a:gd name="T40" fmla="*/ 0 w 2905"/>
                  <a:gd name="T41" fmla="*/ 904 h 2540"/>
                  <a:gd name="T42" fmla="*/ 87 w 2905"/>
                  <a:gd name="T43" fmla="*/ 837 h 2540"/>
                  <a:gd name="T44" fmla="*/ 629 w 2905"/>
                  <a:gd name="T45" fmla="*/ 1240 h 2540"/>
                  <a:gd name="T46" fmla="*/ 771 w 2905"/>
                  <a:gd name="T47" fmla="*/ 1357 h 2540"/>
                  <a:gd name="T48" fmla="*/ 760 w 2905"/>
                  <a:gd name="T49" fmla="*/ 1479 h 2540"/>
                  <a:gd name="T50" fmla="*/ 927 w 2905"/>
                  <a:gd name="T51" fmla="*/ 1489 h 2540"/>
                  <a:gd name="T52" fmla="*/ 996 w 2905"/>
                  <a:gd name="T53" fmla="*/ 1649 h 2540"/>
                  <a:gd name="T54" fmla="*/ 1050 w 2905"/>
                  <a:gd name="T55" fmla="*/ 1676 h 2540"/>
                  <a:gd name="T56" fmla="*/ 1201 w 2905"/>
                  <a:gd name="T57" fmla="*/ 1769 h 2540"/>
                  <a:gd name="T58" fmla="*/ 1181 w 2905"/>
                  <a:gd name="T59" fmla="*/ 1932 h 2540"/>
                  <a:gd name="T60" fmla="*/ 1344 w 2905"/>
                  <a:gd name="T61" fmla="*/ 1912 h 2540"/>
                  <a:gd name="T62" fmla="*/ 1438 w 2905"/>
                  <a:gd name="T63" fmla="*/ 2062 h 2540"/>
                  <a:gd name="T64" fmla="*/ 1716 w 2905"/>
                  <a:gd name="T65" fmla="*/ 2402 h 2540"/>
                  <a:gd name="T66" fmla="*/ 1809 w 2905"/>
                  <a:gd name="T67" fmla="*/ 2325 h 2540"/>
                  <a:gd name="T68" fmla="*/ 1567 w 2905"/>
                  <a:gd name="T69" fmla="*/ 2025 h 2540"/>
                  <a:gd name="T70" fmla="*/ 1633 w 2905"/>
                  <a:gd name="T71" fmla="*/ 1939 h 2540"/>
                  <a:gd name="T72" fmla="*/ 1936 w 2905"/>
                  <a:gd name="T73" fmla="*/ 2183 h 2540"/>
                  <a:gd name="T74" fmla="*/ 2029 w 2905"/>
                  <a:gd name="T75" fmla="*/ 2106 h 2540"/>
                  <a:gd name="T76" fmla="*/ 1786 w 2905"/>
                  <a:gd name="T77" fmla="*/ 1806 h 2540"/>
                  <a:gd name="T78" fmla="*/ 1853 w 2905"/>
                  <a:gd name="T79" fmla="*/ 1720 h 2540"/>
                  <a:gd name="T80" fmla="*/ 2156 w 2905"/>
                  <a:gd name="T81" fmla="*/ 1965 h 2540"/>
                  <a:gd name="T82" fmla="*/ 2249 w 2905"/>
                  <a:gd name="T83" fmla="*/ 1887 h 2540"/>
                  <a:gd name="T84" fmla="*/ 2006 w 2905"/>
                  <a:gd name="T85" fmla="*/ 1587 h 2540"/>
                  <a:gd name="T86" fmla="*/ 2074 w 2905"/>
                  <a:gd name="T87" fmla="*/ 1501 h 2540"/>
                  <a:gd name="T88" fmla="*/ 2377 w 2905"/>
                  <a:gd name="T89" fmla="*/ 1746 h 2540"/>
                  <a:gd name="T90" fmla="*/ 2469 w 2905"/>
                  <a:gd name="T91" fmla="*/ 1669 h 2540"/>
                  <a:gd name="T92" fmla="*/ 2438 w 2905"/>
                  <a:gd name="T93" fmla="*/ 1591 h 2540"/>
                  <a:gd name="T94" fmla="*/ 2295 w 2905"/>
                  <a:gd name="T95" fmla="*/ 1449 h 2540"/>
                  <a:gd name="T96" fmla="*/ 2062 w 2905"/>
                  <a:gd name="T97" fmla="*/ 1218 h 2540"/>
                  <a:gd name="T98" fmla="*/ 1813 w 2905"/>
                  <a:gd name="T99" fmla="*/ 970 h 2540"/>
                  <a:gd name="T100" fmla="*/ 1616 w 2905"/>
                  <a:gd name="T101" fmla="*/ 775 h 2540"/>
                  <a:gd name="T102" fmla="*/ 1537 w 2905"/>
                  <a:gd name="T103" fmla="*/ 706 h 2540"/>
                  <a:gd name="T104" fmla="*/ 1428 w 2905"/>
                  <a:gd name="T105" fmla="*/ 754 h 2540"/>
                  <a:gd name="T106" fmla="*/ 1226 w 2905"/>
                  <a:gd name="T107" fmla="*/ 1069 h 2540"/>
                  <a:gd name="T108" fmla="*/ 976 w 2905"/>
                  <a:gd name="T109" fmla="*/ 1147 h 2540"/>
                  <a:gd name="T110" fmla="*/ 796 w 2905"/>
                  <a:gd name="T111" fmla="*/ 1004 h 2540"/>
                  <a:gd name="T112" fmla="*/ 1064 w 2905"/>
                  <a:gd name="T113" fmla="*/ 203 h 2540"/>
                  <a:gd name="T114" fmla="*/ 1158 w 2905"/>
                  <a:gd name="T115" fmla="*/ 94 h 2540"/>
                  <a:gd name="T116" fmla="*/ 1338 w 2905"/>
                  <a:gd name="T117" fmla="*/ 10 h 25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905" h="2540">
                    <a:moveTo>
                      <a:pt x="1451" y="0"/>
                    </a:moveTo>
                    <a:lnTo>
                      <a:pt x="1493" y="3"/>
                    </a:lnTo>
                    <a:lnTo>
                      <a:pt x="1538" y="11"/>
                    </a:lnTo>
                    <a:lnTo>
                      <a:pt x="1585" y="23"/>
                    </a:lnTo>
                    <a:lnTo>
                      <a:pt x="2221" y="222"/>
                    </a:lnTo>
                    <a:lnTo>
                      <a:pt x="2236" y="229"/>
                    </a:lnTo>
                    <a:lnTo>
                      <a:pt x="2249" y="239"/>
                    </a:lnTo>
                    <a:lnTo>
                      <a:pt x="2885" y="870"/>
                    </a:lnTo>
                    <a:lnTo>
                      <a:pt x="2896" y="886"/>
                    </a:lnTo>
                    <a:lnTo>
                      <a:pt x="2903" y="902"/>
                    </a:lnTo>
                    <a:lnTo>
                      <a:pt x="2905" y="919"/>
                    </a:lnTo>
                    <a:lnTo>
                      <a:pt x="2903" y="936"/>
                    </a:lnTo>
                    <a:lnTo>
                      <a:pt x="2896" y="954"/>
                    </a:lnTo>
                    <a:lnTo>
                      <a:pt x="2885" y="968"/>
                    </a:lnTo>
                    <a:lnTo>
                      <a:pt x="2445" y="1405"/>
                    </a:lnTo>
                    <a:lnTo>
                      <a:pt x="2552" y="1511"/>
                    </a:lnTo>
                    <a:lnTo>
                      <a:pt x="2572" y="1534"/>
                    </a:lnTo>
                    <a:lnTo>
                      <a:pt x="2588" y="1560"/>
                    </a:lnTo>
                    <a:lnTo>
                      <a:pt x="2599" y="1587"/>
                    </a:lnTo>
                    <a:lnTo>
                      <a:pt x="2606" y="1615"/>
                    </a:lnTo>
                    <a:lnTo>
                      <a:pt x="2609" y="1645"/>
                    </a:lnTo>
                    <a:lnTo>
                      <a:pt x="2608" y="1675"/>
                    </a:lnTo>
                    <a:lnTo>
                      <a:pt x="2603" y="1705"/>
                    </a:lnTo>
                    <a:lnTo>
                      <a:pt x="2594" y="1734"/>
                    </a:lnTo>
                    <a:lnTo>
                      <a:pt x="2580" y="1762"/>
                    </a:lnTo>
                    <a:lnTo>
                      <a:pt x="2562" y="1790"/>
                    </a:lnTo>
                    <a:lnTo>
                      <a:pt x="2540" y="1815"/>
                    </a:lnTo>
                    <a:lnTo>
                      <a:pt x="2513" y="1837"/>
                    </a:lnTo>
                    <a:lnTo>
                      <a:pt x="2484" y="1857"/>
                    </a:lnTo>
                    <a:lnTo>
                      <a:pt x="2453" y="1870"/>
                    </a:lnTo>
                    <a:lnTo>
                      <a:pt x="2421" y="1879"/>
                    </a:lnTo>
                    <a:lnTo>
                      <a:pt x="2389" y="1883"/>
                    </a:lnTo>
                    <a:lnTo>
                      <a:pt x="2385" y="1915"/>
                    </a:lnTo>
                    <a:lnTo>
                      <a:pt x="2376" y="1947"/>
                    </a:lnTo>
                    <a:lnTo>
                      <a:pt x="2362" y="1977"/>
                    </a:lnTo>
                    <a:lnTo>
                      <a:pt x="2343" y="2007"/>
                    </a:lnTo>
                    <a:lnTo>
                      <a:pt x="2319" y="2033"/>
                    </a:lnTo>
                    <a:lnTo>
                      <a:pt x="2293" y="2056"/>
                    </a:lnTo>
                    <a:lnTo>
                      <a:pt x="2263" y="2075"/>
                    </a:lnTo>
                    <a:lnTo>
                      <a:pt x="2233" y="2089"/>
                    </a:lnTo>
                    <a:lnTo>
                      <a:pt x="2201" y="2098"/>
                    </a:lnTo>
                    <a:lnTo>
                      <a:pt x="2169" y="2102"/>
                    </a:lnTo>
                    <a:lnTo>
                      <a:pt x="2164" y="2134"/>
                    </a:lnTo>
                    <a:lnTo>
                      <a:pt x="2155" y="2166"/>
                    </a:lnTo>
                    <a:lnTo>
                      <a:pt x="2142" y="2196"/>
                    </a:lnTo>
                    <a:lnTo>
                      <a:pt x="2123" y="2226"/>
                    </a:lnTo>
                    <a:lnTo>
                      <a:pt x="2100" y="2252"/>
                    </a:lnTo>
                    <a:lnTo>
                      <a:pt x="2073" y="2275"/>
                    </a:lnTo>
                    <a:lnTo>
                      <a:pt x="2044" y="2294"/>
                    </a:lnTo>
                    <a:lnTo>
                      <a:pt x="2012" y="2308"/>
                    </a:lnTo>
                    <a:lnTo>
                      <a:pt x="1981" y="2316"/>
                    </a:lnTo>
                    <a:lnTo>
                      <a:pt x="1948" y="2321"/>
                    </a:lnTo>
                    <a:lnTo>
                      <a:pt x="1944" y="2352"/>
                    </a:lnTo>
                    <a:lnTo>
                      <a:pt x="1935" y="2385"/>
                    </a:lnTo>
                    <a:lnTo>
                      <a:pt x="1922" y="2415"/>
                    </a:lnTo>
                    <a:lnTo>
                      <a:pt x="1903" y="2444"/>
                    </a:lnTo>
                    <a:lnTo>
                      <a:pt x="1880" y="2471"/>
                    </a:lnTo>
                    <a:lnTo>
                      <a:pt x="1854" y="2492"/>
                    </a:lnTo>
                    <a:lnTo>
                      <a:pt x="1828" y="2510"/>
                    </a:lnTo>
                    <a:lnTo>
                      <a:pt x="1799" y="2524"/>
                    </a:lnTo>
                    <a:lnTo>
                      <a:pt x="1770" y="2533"/>
                    </a:lnTo>
                    <a:lnTo>
                      <a:pt x="1739" y="2539"/>
                    </a:lnTo>
                    <a:lnTo>
                      <a:pt x="1710" y="2540"/>
                    </a:lnTo>
                    <a:lnTo>
                      <a:pt x="1680" y="2537"/>
                    </a:lnTo>
                    <a:lnTo>
                      <a:pt x="1650" y="2530"/>
                    </a:lnTo>
                    <a:lnTo>
                      <a:pt x="1623" y="2519"/>
                    </a:lnTo>
                    <a:lnTo>
                      <a:pt x="1597" y="2503"/>
                    </a:lnTo>
                    <a:lnTo>
                      <a:pt x="1574" y="2483"/>
                    </a:lnTo>
                    <a:lnTo>
                      <a:pt x="1320" y="2231"/>
                    </a:lnTo>
                    <a:lnTo>
                      <a:pt x="1191" y="2359"/>
                    </a:lnTo>
                    <a:lnTo>
                      <a:pt x="1172" y="2375"/>
                    </a:lnTo>
                    <a:lnTo>
                      <a:pt x="1150" y="2387"/>
                    </a:lnTo>
                    <a:lnTo>
                      <a:pt x="1127" y="2394"/>
                    </a:lnTo>
                    <a:lnTo>
                      <a:pt x="1102" y="2396"/>
                    </a:lnTo>
                    <a:lnTo>
                      <a:pt x="1077" y="2395"/>
                    </a:lnTo>
                    <a:lnTo>
                      <a:pt x="1052" y="2389"/>
                    </a:lnTo>
                    <a:lnTo>
                      <a:pt x="1027" y="2380"/>
                    </a:lnTo>
                    <a:lnTo>
                      <a:pt x="1005" y="2365"/>
                    </a:lnTo>
                    <a:lnTo>
                      <a:pt x="983" y="2347"/>
                    </a:lnTo>
                    <a:lnTo>
                      <a:pt x="965" y="2326"/>
                    </a:lnTo>
                    <a:lnTo>
                      <a:pt x="951" y="2303"/>
                    </a:lnTo>
                    <a:lnTo>
                      <a:pt x="941" y="2278"/>
                    </a:lnTo>
                    <a:lnTo>
                      <a:pt x="935" y="2254"/>
                    </a:lnTo>
                    <a:lnTo>
                      <a:pt x="934" y="2229"/>
                    </a:lnTo>
                    <a:lnTo>
                      <a:pt x="936" y="2204"/>
                    </a:lnTo>
                    <a:lnTo>
                      <a:pt x="944" y="2181"/>
                    </a:lnTo>
                    <a:lnTo>
                      <a:pt x="955" y="2160"/>
                    </a:lnTo>
                    <a:lnTo>
                      <a:pt x="971" y="2140"/>
                    </a:lnTo>
                    <a:lnTo>
                      <a:pt x="952" y="2157"/>
                    </a:lnTo>
                    <a:lnTo>
                      <a:pt x="930" y="2168"/>
                    </a:lnTo>
                    <a:lnTo>
                      <a:pt x="907" y="2175"/>
                    </a:lnTo>
                    <a:lnTo>
                      <a:pt x="882" y="2178"/>
                    </a:lnTo>
                    <a:lnTo>
                      <a:pt x="857" y="2176"/>
                    </a:lnTo>
                    <a:lnTo>
                      <a:pt x="832" y="2170"/>
                    </a:lnTo>
                    <a:lnTo>
                      <a:pt x="808" y="2161"/>
                    </a:lnTo>
                    <a:lnTo>
                      <a:pt x="784" y="2147"/>
                    </a:lnTo>
                    <a:lnTo>
                      <a:pt x="763" y="2128"/>
                    </a:lnTo>
                    <a:lnTo>
                      <a:pt x="745" y="2107"/>
                    </a:lnTo>
                    <a:lnTo>
                      <a:pt x="730" y="2084"/>
                    </a:lnTo>
                    <a:lnTo>
                      <a:pt x="721" y="2060"/>
                    </a:lnTo>
                    <a:lnTo>
                      <a:pt x="715" y="2035"/>
                    </a:lnTo>
                    <a:lnTo>
                      <a:pt x="714" y="2011"/>
                    </a:lnTo>
                    <a:lnTo>
                      <a:pt x="716" y="1986"/>
                    </a:lnTo>
                    <a:lnTo>
                      <a:pt x="723" y="1963"/>
                    </a:lnTo>
                    <a:lnTo>
                      <a:pt x="735" y="1941"/>
                    </a:lnTo>
                    <a:lnTo>
                      <a:pt x="751" y="1922"/>
                    </a:lnTo>
                    <a:lnTo>
                      <a:pt x="731" y="1938"/>
                    </a:lnTo>
                    <a:lnTo>
                      <a:pt x="710" y="1949"/>
                    </a:lnTo>
                    <a:lnTo>
                      <a:pt x="686" y="1956"/>
                    </a:lnTo>
                    <a:lnTo>
                      <a:pt x="662" y="1959"/>
                    </a:lnTo>
                    <a:lnTo>
                      <a:pt x="636" y="1957"/>
                    </a:lnTo>
                    <a:lnTo>
                      <a:pt x="612" y="1952"/>
                    </a:lnTo>
                    <a:lnTo>
                      <a:pt x="588" y="1942"/>
                    </a:lnTo>
                    <a:lnTo>
                      <a:pt x="564" y="1928"/>
                    </a:lnTo>
                    <a:lnTo>
                      <a:pt x="543" y="1909"/>
                    </a:lnTo>
                    <a:lnTo>
                      <a:pt x="524" y="1888"/>
                    </a:lnTo>
                    <a:lnTo>
                      <a:pt x="511" y="1866"/>
                    </a:lnTo>
                    <a:lnTo>
                      <a:pt x="501" y="1841"/>
                    </a:lnTo>
                    <a:lnTo>
                      <a:pt x="495" y="1816"/>
                    </a:lnTo>
                    <a:lnTo>
                      <a:pt x="494" y="1792"/>
                    </a:lnTo>
                    <a:lnTo>
                      <a:pt x="497" y="1767"/>
                    </a:lnTo>
                    <a:lnTo>
                      <a:pt x="504" y="1744"/>
                    </a:lnTo>
                    <a:lnTo>
                      <a:pt x="515" y="1722"/>
                    </a:lnTo>
                    <a:lnTo>
                      <a:pt x="530" y="1703"/>
                    </a:lnTo>
                    <a:lnTo>
                      <a:pt x="511" y="1719"/>
                    </a:lnTo>
                    <a:lnTo>
                      <a:pt x="490" y="1730"/>
                    </a:lnTo>
                    <a:lnTo>
                      <a:pt x="466" y="1737"/>
                    </a:lnTo>
                    <a:lnTo>
                      <a:pt x="442" y="1740"/>
                    </a:lnTo>
                    <a:lnTo>
                      <a:pt x="417" y="1738"/>
                    </a:lnTo>
                    <a:lnTo>
                      <a:pt x="392" y="1733"/>
                    </a:lnTo>
                    <a:lnTo>
                      <a:pt x="367" y="1723"/>
                    </a:lnTo>
                    <a:lnTo>
                      <a:pt x="344" y="1709"/>
                    </a:lnTo>
                    <a:lnTo>
                      <a:pt x="323" y="1690"/>
                    </a:lnTo>
                    <a:lnTo>
                      <a:pt x="305" y="1670"/>
                    </a:lnTo>
                    <a:lnTo>
                      <a:pt x="291" y="1647"/>
                    </a:lnTo>
                    <a:lnTo>
                      <a:pt x="281" y="1622"/>
                    </a:lnTo>
                    <a:lnTo>
                      <a:pt x="275" y="1597"/>
                    </a:lnTo>
                    <a:lnTo>
                      <a:pt x="273" y="1573"/>
                    </a:lnTo>
                    <a:lnTo>
                      <a:pt x="276" y="1549"/>
                    </a:lnTo>
                    <a:lnTo>
                      <a:pt x="284" y="1525"/>
                    </a:lnTo>
                    <a:lnTo>
                      <a:pt x="295" y="1504"/>
                    </a:lnTo>
                    <a:lnTo>
                      <a:pt x="311" y="1485"/>
                    </a:lnTo>
                    <a:lnTo>
                      <a:pt x="432" y="1363"/>
                    </a:lnTo>
                    <a:lnTo>
                      <a:pt x="20" y="952"/>
                    </a:lnTo>
                    <a:lnTo>
                      <a:pt x="9" y="938"/>
                    </a:lnTo>
                    <a:lnTo>
                      <a:pt x="2" y="921"/>
                    </a:lnTo>
                    <a:lnTo>
                      <a:pt x="0" y="904"/>
                    </a:lnTo>
                    <a:lnTo>
                      <a:pt x="2" y="887"/>
                    </a:lnTo>
                    <a:lnTo>
                      <a:pt x="9" y="870"/>
                    </a:lnTo>
                    <a:lnTo>
                      <a:pt x="20" y="855"/>
                    </a:lnTo>
                    <a:lnTo>
                      <a:pt x="35" y="844"/>
                    </a:lnTo>
                    <a:lnTo>
                      <a:pt x="51" y="837"/>
                    </a:lnTo>
                    <a:lnTo>
                      <a:pt x="69" y="835"/>
                    </a:lnTo>
                    <a:lnTo>
                      <a:pt x="87" y="837"/>
                    </a:lnTo>
                    <a:lnTo>
                      <a:pt x="103" y="844"/>
                    </a:lnTo>
                    <a:lnTo>
                      <a:pt x="118" y="855"/>
                    </a:lnTo>
                    <a:lnTo>
                      <a:pt x="531" y="1267"/>
                    </a:lnTo>
                    <a:lnTo>
                      <a:pt x="554" y="1253"/>
                    </a:lnTo>
                    <a:lnTo>
                      <a:pt x="577" y="1243"/>
                    </a:lnTo>
                    <a:lnTo>
                      <a:pt x="603" y="1239"/>
                    </a:lnTo>
                    <a:lnTo>
                      <a:pt x="629" y="1240"/>
                    </a:lnTo>
                    <a:lnTo>
                      <a:pt x="656" y="1245"/>
                    </a:lnTo>
                    <a:lnTo>
                      <a:pt x="681" y="1255"/>
                    </a:lnTo>
                    <a:lnTo>
                      <a:pt x="706" y="1269"/>
                    </a:lnTo>
                    <a:lnTo>
                      <a:pt x="728" y="1288"/>
                    </a:lnTo>
                    <a:lnTo>
                      <a:pt x="747" y="1309"/>
                    </a:lnTo>
                    <a:lnTo>
                      <a:pt x="761" y="1333"/>
                    </a:lnTo>
                    <a:lnTo>
                      <a:pt x="771" y="1357"/>
                    </a:lnTo>
                    <a:lnTo>
                      <a:pt x="776" y="1381"/>
                    </a:lnTo>
                    <a:lnTo>
                      <a:pt x="778" y="1407"/>
                    </a:lnTo>
                    <a:lnTo>
                      <a:pt x="775" y="1431"/>
                    </a:lnTo>
                    <a:lnTo>
                      <a:pt x="768" y="1454"/>
                    </a:lnTo>
                    <a:lnTo>
                      <a:pt x="757" y="1476"/>
                    </a:lnTo>
                    <a:lnTo>
                      <a:pt x="741" y="1495"/>
                    </a:lnTo>
                    <a:lnTo>
                      <a:pt x="760" y="1479"/>
                    </a:lnTo>
                    <a:lnTo>
                      <a:pt x="781" y="1467"/>
                    </a:lnTo>
                    <a:lnTo>
                      <a:pt x="805" y="1460"/>
                    </a:lnTo>
                    <a:lnTo>
                      <a:pt x="829" y="1457"/>
                    </a:lnTo>
                    <a:lnTo>
                      <a:pt x="855" y="1459"/>
                    </a:lnTo>
                    <a:lnTo>
                      <a:pt x="879" y="1464"/>
                    </a:lnTo>
                    <a:lnTo>
                      <a:pt x="904" y="1475"/>
                    </a:lnTo>
                    <a:lnTo>
                      <a:pt x="927" y="1489"/>
                    </a:lnTo>
                    <a:lnTo>
                      <a:pt x="949" y="1507"/>
                    </a:lnTo>
                    <a:lnTo>
                      <a:pt x="967" y="1528"/>
                    </a:lnTo>
                    <a:lnTo>
                      <a:pt x="981" y="1551"/>
                    </a:lnTo>
                    <a:lnTo>
                      <a:pt x="990" y="1575"/>
                    </a:lnTo>
                    <a:lnTo>
                      <a:pt x="997" y="1600"/>
                    </a:lnTo>
                    <a:lnTo>
                      <a:pt x="998" y="1625"/>
                    </a:lnTo>
                    <a:lnTo>
                      <a:pt x="996" y="1649"/>
                    </a:lnTo>
                    <a:lnTo>
                      <a:pt x="988" y="1672"/>
                    </a:lnTo>
                    <a:lnTo>
                      <a:pt x="977" y="1694"/>
                    </a:lnTo>
                    <a:lnTo>
                      <a:pt x="961" y="1714"/>
                    </a:lnTo>
                    <a:lnTo>
                      <a:pt x="980" y="1698"/>
                    </a:lnTo>
                    <a:lnTo>
                      <a:pt x="1002" y="1686"/>
                    </a:lnTo>
                    <a:lnTo>
                      <a:pt x="1025" y="1679"/>
                    </a:lnTo>
                    <a:lnTo>
                      <a:pt x="1050" y="1676"/>
                    </a:lnTo>
                    <a:lnTo>
                      <a:pt x="1075" y="1678"/>
                    </a:lnTo>
                    <a:lnTo>
                      <a:pt x="1100" y="1683"/>
                    </a:lnTo>
                    <a:lnTo>
                      <a:pt x="1124" y="1693"/>
                    </a:lnTo>
                    <a:lnTo>
                      <a:pt x="1148" y="1708"/>
                    </a:lnTo>
                    <a:lnTo>
                      <a:pt x="1169" y="1725"/>
                    </a:lnTo>
                    <a:lnTo>
                      <a:pt x="1187" y="1746"/>
                    </a:lnTo>
                    <a:lnTo>
                      <a:pt x="1201" y="1769"/>
                    </a:lnTo>
                    <a:lnTo>
                      <a:pt x="1211" y="1794"/>
                    </a:lnTo>
                    <a:lnTo>
                      <a:pt x="1217" y="1818"/>
                    </a:lnTo>
                    <a:lnTo>
                      <a:pt x="1218" y="1843"/>
                    </a:lnTo>
                    <a:lnTo>
                      <a:pt x="1215" y="1868"/>
                    </a:lnTo>
                    <a:lnTo>
                      <a:pt x="1208" y="1891"/>
                    </a:lnTo>
                    <a:lnTo>
                      <a:pt x="1196" y="1912"/>
                    </a:lnTo>
                    <a:lnTo>
                      <a:pt x="1181" y="1932"/>
                    </a:lnTo>
                    <a:lnTo>
                      <a:pt x="1201" y="1916"/>
                    </a:lnTo>
                    <a:lnTo>
                      <a:pt x="1222" y="1905"/>
                    </a:lnTo>
                    <a:lnTo>
                      <a:pt x="1245" y="1898"/>
                    </a:lnTo>
                    <a:lnTo>
                      <a:pt x="1270" y="1895"/>
                    </a:lnTo>
                    <a:lnTo>
                      <a:pt x="1294" y="1896"/>
                    </a:lnTo>
                    <a:lnTo>
                      <a:pt x="1320" y="1902"/>
                    </a:lnTo>
                    <a:lnTo>
                      <a:pt x="1344" y="1912"/>
                    </a:lnTo>
                    <a:lnTo>
                      <a:pt x="1367" y="1926"/>
                    </a:lnTo>
                    <a:lnTo>
                      <a:pt x="1388" y="1944"/>
                    </a:lnTo>
                    <a:lnTo>
                      <a:pt x="1407" y="1965"/>
                    </a:lnTo>
                    <a:lnTo>
                      <a:pt x="1421" y="1988"/>
                    </a:lnTo>
                    <a:lnTo>
                      <a:pt x="1431" y="2013"/>
                    </a:lnTo>
                    <a:lnTo>
                      <a:pt x="1436" y="2037"/>
                    </a:lnTo>
                    <a:lnTo>
                      <a:pt x="1438" y="2062"/>
                    </a:lnTo>
                    <a:lnTo>
                      <a:pt x="1435" y="2087"/>
                    </a:lnTo>
                    <a:lnTo>
                      <a:pt x="1428" y="2110"/>
                    </a:lnTo>
                    <a:lnTo>
                      <a:pt x="1416" y="2131"/>
                    </a:lnTo>
                    <a:lnTo>
                      <a:pt x="1672" y="2386"/>
                    </a:lnTo>
                    <a:lnTo>
                      <a:pt x="1685" y="2395"/>
                    </a:lnTo>
                    <a:lnTo>
                      <a:pt x="1699" y="2401"/>
                    </a:lnTo>
                    <a:lnTo>
                      <a:pt x="1716" y="2402"/>
                    </a:lnTo>
                    <a:lnTo>
                      <a:pt x="1733" y="2400"/>
                    </a:lnTo>
                    <a:lnTo>
                      <a:pt x="1750" y="2395"/>
                    </a:lnTo>
                    <a:lnTo>
                      <a:pt x="1767" y="2386"/>
                    </a:lnTo>
                    <a:lnTo>
                      <a:pt x="1782" y="2374"/>
                    </a:lnTo>
                    <a:lnTo>
                      <a:pt x="1794" y="2358"/>
                    </a:lnTo>
                    <a:lnTo>
                      <a:pt x="1803" y="2342"/>
                    </a:lnTo>
                    <a:lnTo>
                      <a:pt x="1809" y="2325"/>
                    </a:lnTo>
                    <a:lnTo>
                      <a:pt x="1811" y="2308"/>
                    </a:lnTo>
                    <a:lnTo>
                      <a:pt x="1809" y="2291"/>
                    </a:lnTo>
                    <a:lnTo>
                      <a:pt x="1803" y="2276"/>
                    </a:lnTo>
                    <a:lnTo>
                      <a:pt x="1794" y="2264"/>
                    </a:lnTo>
                    <a:lnTo>
                      <a:pt x="1584" y="2055"/>
                    </a:lnTo>
                    <a:lnTo>
                      <a:pt x="1573" y="2041"/>
                    </a:lnTo>
                    <a:lnTo>
                      <a:pt x="1567" y="2025"/>
                    </a:lnTo>
                    <a:lnTo>
                      <a:pt x="1564" y="2007"/>
                    </a:lnTo>
                    <a:lnTo>
                      <a:pt x="1567" y="1989"/>
                    </a:lnTo>
                    <a:lnTo>
                      <a:pt x="1573" y="1973"/>
                    </a:lnTo>
                    <a:lnTo>
                      <a:pt x="1584" y="1958"/>
                    </a:lnTo>
                    <a:lnTo>
                      <a:pt x="1599" y="1947"/>
                    </a:lnTo>
                    <a:lnTo>
                      <a:pt x="1616" y="1941"/>
                    </a:lnTo>
                    <a:lnTo>
                      <a:pt x="1633" y="1939"/>
                    </a:lnTo>
                    <a:lnTo>
                      <a:pt x="1650" y="1941"/>
                    </a:lnTo>
                    <a:lnTo>
                      <a:pt x="1668" y="1947"/>
                    </a:lnTo>
                    <a:lnTo>
                      <a:pt x="1682" y="1958"/>
                    </a:lnTo>
                    <a:lnTo>
                      <a:pt x="1892" y="2167"/>
                    </a:lnTo>
                    <a:lnTo>
                      <a:pt x="1904" y="2176"/>
                    </a:lnTo>
                    <a:lnTo>
                      <a:pt x="1920" y="2182"/>
                    </a:lnTo>
                    <a:lnTo>
                      <a:pt x="1936" y="2183"/>
                    </a:lnTo>
                    <a:lnTo>
                      <a:pt x="1953" y="2182"/>
                    </a:lnTo>
                    <a:lnTo>
                      <a:pt x="1971" y="2176"/>
                    </a:lnTo>
                    <a:lnTo>
                      <a:pt x="1987" y="2167"/>
                    </a:lnTo>
                    <a:lnTo>
                      <a:pt x="2002" y="2155"/>
                    </a:lnTo>
                    <a:lnTo>
                      <a:pt x="2015" y="2139"/>
                    </a:lnTo>
                    <a:lnTo>
                      <a:pt x="2024" y="2123"/>
                    </a:lnTo>
                    <a:lnTo>
                      <a:pt x="2029" y="2106"/>
                    </a:lnTo>
                    <a:lnTo>
                      <a:pt x="2031" y="2089"/>
                    </a:lnTo>
                    <a:lnTo>
                      <a:pt x="2029" y="2073"/>
                    </a:lnTo>
                    <a:lnTo>
                      <a:pt x="2024" y="2058"/>
                    </a:lnTo>
                    <a:lnTo>
                      <a:pt x="2015" y="2045"/>
                    </a:lnTo>
                    <a:lnTo>
                      <a:pt x="1804" y="1837"/>
                    </a:lnTo>
                    <a:lnTo>
                      <a:pt x="1793" y="1822"/>
                    </a:lnTo>
                    <a:lnTo>
                      <a:pt x="1786" y="1806"/>
                    </a:lnTo>
                    <a:lnTo>
                      <a:pt x="1784" y="1788"/>
                    </a:lnTo>
                    <a:lnTo>
                      <a:pt x="1786" y="1770"/>
                    </a:lnTo>
                    <a:lnTo>
                      <a:pt x="1793" y="1754"/>
                    </a:lnTo>
                    <a:lnTo>
                      <a:pt x="1804" y="1740"/>
                    </a:lnTo>
                    <a:lnTo>
                      <a:pt x="1820" y="1729"/>
                    </a:lnTo>
                    <a:lnTo>
                      <a:pt x="1836" y="1722"/>
                    </a:lnTo>
                    <a:lnTo>
                      <a:pt x="1853" y="1720"/>
                    </a:lnTo>
                    <a:lnTo>
                      <a:pt x="1871" y="1722"/>
                    </a:lnTo>
                    <a:lnTo>
                      <a:pt x="1887" y="1729"/>
                    </a:lnTo>
                    <a:lnTo>
                      <a:pt x="1902" y="1740"/>
                    </a:lnTo>
                    <a:lnTo>
                      <a:pt x="2112" y="1948"/>
                    </a:lnTo>
                    <a:lnTo>
                      <a:pt x="2125" y="1957"/>
                    </a:lnTo>
                    <a:lnTo>
                      <a:pt x="2140" y="1963"/>
                    </a:lnTo>
                    <a:lnTo>
                      <a:pt x="2156" y="1965"/>
                    </a:lnTo>
                    <a:lnTo>
                      <a:pt x="2174" y="1963"/>
                    </a:lnTo>
                    <a:lnTo>
                      <a:pt x="2190" y="1957"/>
                    </a:lnTo>
                    <a:lnTo>
                      <a:pt x="2207" y="1949"/>
                    </a:lnTo>
                    <a:lnTo>
                      <a:pt x="2223" y="1936"/>
                    </a:lnTo>
                    <a:lnTo>
                      <a:pt x="2235" y="1920"/>
                    </a:lnTo>
                    <a:lnTo>
                      <a:pt x="2244" y="1904"/>
                    </a:lnTo>
                    <a:lnTo>
                      <a:pt x="2249" y="1887"/>
                    </a:lnTo>
                    <a:lnTo>
                      <a:pt x="2251" y="1871"/>
                    </a:lnTo>
                    <a:lnTo>
                      <a:pt x="2249" y="1855"/>
                    </a:lnTo>
                    <a:lnTo>
                      <a:pt x="2244" y="1839"/>
                    </a:lnTo>
                    <a:lnTo>
                      <a:pt x="2234" y="1826"/>
                    </a:lnTo>
                    <a:lnTo>
                      <a:pt x="2025" y="1618"/>
                    </a:lnTo>
                    <a:lnTo>
                      <a:pt x="2013" y="1603"/>
                    </a:lnTo>
                    <a:lnTo>
                      <a:pt x="2006" y="1587"/>
                    </a:lnTo>
                    <a:lnTo>
                      <a:pt x="2004" y="1570"/>
                    </a:lnTo>
                    <a:lnTo>
                      <a:pt x="2006" y="1553"/>
                    </a:lnTo>
                    <a:lnTo>
                      <a:pt x="2013" y="1535"/>
                    </a:lnTo>
                    <a:lnTo>
                      <a:pt x="2025" y="1521"/>
                    </a:lnTo>
                    <a:lnTo>
                      <a:pt x="2039" y="1510"/>
                    </a:lnTo>
                    <a:lnTo>
                      <a:pt x="2055" y="1503"/>
                    </a:lnTo>
                    <a:lnTo>
                      <a:pt x="2074" y="1501"/>
                    </a:lnTo>
                    <a:lnTo>
                      <a:pt x="2091" y="1503"/>
                    </a:lnTo>
                    <a:lnTo>
                      <a:pt x="2107" y="1510"/>
                    </a:lnTo>
                    <a:lnTo>
                      <a:pt x="2122" y="1521"/>
                    </a:lnTo>
                    <a:lnTo>
                      <a:pt x="2332" y="1729"/>
                    </a:lnTo>
                    <a:lnTo>
                      <a:pt x="2345" y="1739"/>
                    </a:lnTo>
                    <a:lnTo>
                      <a:pt x="2359" y="1744"/>
                    </a:lnTo>
                    <a:lnTo>
                      <a:pt x="2377" y="1746"/>
                    </a:lnTo>
                    <a:lnTo>
                      <a:pt x="2393" y="1744"/>
                    </a:lnTo>
                    <a:lnTo>
                      <a:pt x="2410" y="1739"/>
                    </a:lnTo>
                    <a:lnTo>
                      <a:pt x="2427" y="1730"/>
                    </a:lnTo>
                    <a:lnTo>
                      <a:pt x="2442" y="1718"/>
                    </a:lnTo>
                    <a:lnTo>
                      <a:pt x="2455" y="1703"/>
                    </a:lnTo>
                    <a:lnTo>
                      <a:pt x="2463" y="1685"/>
                    </a:lnTo>
                    <a:lnTo>
                      <a:pt x="2469" y="1669"/>
                    </a:lnTo>
                    <a:lnTo>
                      <a:pt x="2471" y="1652"/>
                    </a:lnTo>
                    <a:lnTo>
                      <a:pt x="2469" y="1636"/>
                    </a:lnTo>
                    <a:lnTo>
                      <a:pt x="2463" y="1620"/>
                    </a:lnTo>
                    <a:lnTo>
                      <a:pt x="2454" y="1608"/>
                    </a:lnTo>
                    <a:lnTo>
                      <a:pt x="2452" y="1606"/>
                    </a:lnTo>
                    <a:lnTo>
                      <a:pt x="2447" y="1600"/>
                    </a:lnTo>
                    <a:lnTo>
                      <a:pt x="2438" y="1591"/>
                    </a:lnTo>
                    <a:lnTo>
                      <a:pt x="2426" y="1579"/>
                    </a:lnTo>
                    <a:lnTo>
                      <a:pt x="2410" y="1564"/>
                    </a:lnTo>
                    <a:lnTo>
                      <a:pt x="2392" y="1545"/>
                    </a:lnTo>
                    <a:lnTo>
                      <a:pt x="2372" y="1525"/>
                    </a:lnTo>
                    <a:lnTo>
                      <a:pt x="2348" y="1502"/>
                    </a:lnTo>
                    <a:lnTo>
                      <a:pt x="2323" y="1477"/>
                    </a:lnTo>
                    <a:lnTo>
                      <a:pt x="2295" y="1449"/>
                    </a:lnTo>
                    <a:lnTo>
                      <a:pt x="2265" y="1420"/>
                    </a:lnTo>
                    <a:lnTo>
                      <a:pt x="2235" y="1389"/>
                    </a:lnTo>
                    <a:lnTo>
                      <a:pt x="2202" y="1357"/>
                    </a:lnTo>
                    <a:lnTo>
                      <a:pt x="2169" y="1323"/>
                    </a:lnTo>
                    <a:lnTo>
                      <a:pt x="2134" y="1289"/>
                    </a:lnTo>
                    <a:lnTo>
                      <a:pt x="2099" y="1254"/>
                    </a:lnTo>
                    <a:lnTo>
                      <a:pt x="2062" y="1218"/>
                    </a:lnTo>
                    <a:lnTo>
                      <a:pt x="2027" y="1182"/>
                    </a:lnTo>
                    <a:lnTo>
                      <a:pt x="1990" y="1146"/>
                    </a:lnTo>
                    <a:lnTo>
                      <a:pt x="1954" y="1110"/>
                    </a:lnTo>
                    <a:lnTo>
                      <a:pt x="1918" y="1074"/>
                    </a:lnTo>
                    <a:lnTo>
                      <a:pt x="1882" y="1039"/>
                    </a:lnTo>
                    <a:lnTo>
                      <a:pt x="1847" y="1003"/>
                    </a:lnTo>
                    <a:lnTo>
                      <a:pt x="1813" y="970"/>
                    </a:lnTo>
                    <a:lnTo>
                      <a:pt x="1780" y="937"/>
                    </a:lnTo>
                    <a:lnTo>
                      <a:pt x="1748" y="906"/>
                    </a:lnTo>
                    <a:lnTo>
                      <a:pt x="1718" y="875"/>
                    </a:lnTo>
                    <a:lnTo>
                      <a:pt x="1689" y="847"/>
                    </a:lnTo>
                    <a:lnTo>
                      <a:pt x="1663" y="821"/>
                    </a:lnTo>
                    <a:lnTo>
                      <a:pt x="1638" y="797"/>
                    </a:lnTo>
                    <a:lnTo>
                      <a:pt x="1616" y="775"/>
                    </a:lnTo>
                    <a:lnTo>
                      <a:pt x="1596" y="756"/>
                    </a:lnTo>
                    <a:lnTo>
                      <a:pt x="1579" y="740"/>
                    </a:lnTo>
                    <a:lnTo>
                      <a:pt x="1565" y="725"/>
                    </a:lnTo>
                    <a:lnTo>
                      <a:pt x="1560" y="721"/>
                    </a:lnTo>
                    <a:lnTo>
                      <a:pt x="1553" y="715"/>
                    </a:lnTo>
                    <a:lnTo>
                      <a:pt x="1546" y="711"/>
                    </a:lnTo>
                    <a:lnTo>
                      <a:pt x="1537" y="706"/>
                    </a:lnTo>
                    <a:lnTo>
                      <a:pt x="1527" y="704"/>
                    </a:lnTo>
                    <a:lnTo>
                      <a:pt x="1515" y="703"/>
                    </a:lnTo>
                    <a:lnTo>
                      <a:pt x="1501" y="705"/>
                    </a:lnTo>
                    <a:lnTo>
                      <a:pt x="1485" y="711"/>
                    </a:lnTo>
                    <a:lnTo>
                      <a:pt x="1468" y="720"/>
                    </a:lnTo>
                    <a:lnTo>
                      <a:pt x="1449" y="735"/>
                    </a:lnTo>
                    <a:lnTo>
                      <a:pt x="1428" y="754"/>
                    </a:lnTo>
                    <a:lnTo>
                      <a:pt x="1405" y="779"/>
                    </a:lnTo>
                    <a:lnTo>
                      <a:pt x="1383" y="808"/>
                    </a:lnTo>
                    <a:lnTo>
                      <a:pt x="1366" y="837"/>
                    </a:lnTo>
                    <a:lnTo>
                      <a:pt x="1270" y="1012"/>
                    </a:lnTo>
                    <a:lnTo>
                      <a:pt x="1259" y="1031"/>
                    </a:lnTo>
                    <a:lnTo>
                      <a:pt x="1244" y="1050"/>
                    </a:lnTo>
                    <a:lnTo>
                      <a:pt x="1226" y="1069"/>
                    </a:lnTo>
                    <a:lnTo>
                      <a:pt x="1194" y="1096"/>
                    </a:lnTo>
                    <a:lnTo>
                      <a:pt x="1161" y="1119"/>
                    </a:lnTo>
                    <a:lnTo>
                      <a:pt x="1125" y="1136"/>
                    </a:lnTo>
                    <a:lnTo>
                      <a:pt x="1089" y="1147"/>
                    </a:lnTo>
                    <a:lnTo>
                      <a:pt x="1052" y="1153"/>
                    </a:lnTo>
                    <a:lnTo>
                      <a:pt x="1014" y="1153"/>
                    </a:lnTo>
                    <a:lnTo>
                      <a:pt x="976" y="1147"/>
                    </a:lnTo>
                    <a:lnTo>
                      <a:pt x="944" y="1137"/>
                    </a:lnTo>
                    <a:lnTo>
                      <a:pt x="913" y="1123"/>
                    </a:lnTo>
                    <a:lnTo>
                      <a:pt x="883" y="1106"/>
                    </a:lnTo>
                    <a:lnTo>
                      <a:pt x="858" y="1085"/>
                    </a:lnTo>
                    <a:lnTo>
                      <a:pt x="833" y="1061"/>
                    </a:lnTo>
                    <a:lnTo>
                      <a:pt x="813" y="1034"/>
                    </a:lnTo>
                    <a:lnTo>
                      <a:pt x="796" y="1004"/>
                    </a:lnTo>
                    <a:lnTo>
                      <a:pt x="784" y="980"/>
                    </a:lnTo>
                    <a:lnTo>
                      <a:pt x="777" y="955"/>
                    </a:lnTo>
                    <a:lnTo>
                      <a:pt x="772" y="930"/>
                    </a:lnTo>
                    <a:lnTo>
                      <a:pt x="772" y="908"/>
                    </a:lnTo>
                    <a:lnTo>
                      <a:pt x="774" y="886"/>
                    </a:lnTo>
                    <a:lnTo>
                      <a:pt x="781" y="866"/>
                    </a:lnTo>
                    <a:lnTo>
                      <a:pt x="1064" y="203"/>
                    </a:lnTo>
                    <a:lnTo>
                      <a:pt x="1074" y="185"/>
                    </a:lnTo>
                    <a:lnTo>
                      <a:pt x="1086" y="166"/>
                    </a:lnTo>
                    <a:lnTo>
                      <a:pt x="1102" y="147"/>
                    </a:lnTo>
                    <a:lnTo>
                      <a:pt x="1120" y="126"/>
                    </a:lnTo>
                    <a:lnTo>
                      <a:pt x="1130" y="117"/>
                    </a:lnTo>
                    <a:lnTo>
                      <a:pt x="1142" y="106"/>
                    </a:lnTo>
                    <a:lnTo>
                      <a:pt x="1158" y="94"/>
                    </a:lnTo>
                    <a:lnTo>
                      <a:pt x="1176" y="81"/>
                    </a:lnTo>
                    <a:lnTo>
                      <a:pt x="1196" y="67"/>
                    </a:lnTo>
                    <a:lnTo>
                      <a:pt x="1220" y="53"/>
                    </a:lnTo>
                    <a:lnTo>
                      <a:pt x="1245" y="40"/>
                    </a:lnTo>
                    <a:lnTo>
                      <a:pt x="1274" y="28"/>
                    </a:lnTo>
                    <a:lnTo>
                      <a:pt x="1305" y="18"/>
                    </a:lnTo>
                    <a:lnTo>
                      <a:pt x="1338" y="10"/>
                    </a:lnTo>
                    <a:lnTo>
                      <a:pt x="1373" y="3"/>
                    </a:lnTo>
                    <a:lnTo>
                      <a:pt x="1412" y="0"/>
                    </a:lnTo>
                    <a:lnTo>
                      <a:pt x="145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64" name="Freeform 40"/>
              <p:cNvSpPr>
                <a:spLocks noEditPoints="1"/>
              </p:cNvSpPr>
              <p:nvPr/>
            </p:nvSpPr>
            <p:spPr bwMode="auto">
              <a:xfrm>
                <a:off x="7332663" y="2609851"/>
                <a:ext cx="149225" cy="147638"/>
              </a:xfrm>
              <a:custGeom>
                <a:avLst/>
                <a:gdLst>
                  <a:gd name="T0" fmla="*/ 671 w 1031"/>
                  <a:gd name="T1" fmla="*/ 657 h 1025"/>
                  <a:gd name="T2" fmla="*/ 626 w 1031"/>
                  <a:gd name="T3" fmla="*/ 679 h 1025"/>
                  <a:gd name="T4" fmla="*/ 595 w 1031"/>
                  <a:gd name="T5" fmla="*/ 718 h 1025"/>
                  <a:gd name="T6" fmla="*/ 584 w 1031"/>
                  <a:gd name="T7" fmla="*/ 766 h 1025"/>
                  <a:gd name="T8" fmla="*/ 595 w 1031"/>
                  <a:gd name="T9" fmla="*/ 817 h 1025"/>
                  <a:gd name="T10" fmla="*/ 626 w 1031"/>
                  <a:gd name="T11" fmla="*/ 854 h 1025"/>
                  <a:gd name="T12" fmla="*/ 671 w 1031"/>
                  <a:gd name="T13" fmla="*/ 877 h 1025"/>
                  <a:gd name="T14" fmla="*/ 723 w 1031"/>
                  <a:gd name="T15" fmla="*/ 877 h 1025"/>
                  <a:gd name="T16" fmla="*/ 768 w 1031"/>
                  <a:gd name="T17" fmla="*/ 854 h 1025"/>
                  <a:gd name="T18" fmla="*/ 800 w 1031"/>
                  <a:gd name="T19" fmla="*/ 816 h 1025"/>
                  <a:gd name="T20" fmla="*/ 811 w 1031"/>
                  <a:gd name="T21" fmla="*/ 766 h 1025"/>
                  <a:gd name="T22" fmla="*/ 800 w 1031"/>
                  <a:gd name="T23" fmla="*/ 718 h 1025"/>
                  <a:gd name="T24" fmla="*/ 768 w 1031"/>
                  <a:gd name="T25" fmla="*/ 679 h 1025"/>
                  <a:gd name="T26" fmla="*/ 723 w 1031"/>
                  <a:gd name="T27" fmla="*/ 657 h 1025"/>
                  <a:gd name="T28" fmla="*/ 345 w 1031"/>
                  <a:gd name="T29" fmla="*/ 0 h 1025"/>
                  <a:gd name="T30" fmla="*/ 391 w 1031"/>
                  <a:gd name="T31" fmla="*/ 12 h 1025"/>
                  <a:gd name="T32" fmla="*/ 432 w 1031"/>
                  <a:gd name="T33" fmla="*/ 39 h 1025"/>
                  <a:gd name="T34" fmla="*/ 1007 w 1031"/>
                  <a:gd name="T35" fmla="*/ 615 h 1025"/>
                  <a:gd name="T36" fmla="*/ 1027 w 1031"/>
                  <a:gd name="T37" fmla="*/ 659 h 1025"/>
                  <a:gd name="T38" fmla="*/ 1031 w 1031"/>
                  <a:gd name="T39" fmla="*/ 705 h 1025"/>
                  <a:gd name="T40" fmla="*/ 1019 w 1031"/>
                  <a:gd name="T41" fmla="*/ 751 h 1025"/>
                  <a:gd name="T42" fmla="*/ 992 w 1031"/>
                  <a:gd name="T43" fmla="*/ 791 h 1025"/>
                  <a:gd name="T44" fmla="*/ 776 w 1031"/>
                  <a:gd name="T45" fmla="*/ 1001 h 1025"/>
                  <a:gd name="T46" fmla="*/ 732 w 1031"/>
                  <a:gd name="T47" fmla="*/ 1021 h 1025"/>
                  <a:gd name="T48" fmla="*/ 686 w 1031"/>
                  <a:gd name="T49" fmla="*/ 1025 h 1025"/>
                  <a:gd name="T50" fmla="*/ 640 w 1031"/>
                  <a:gd name="T51" fmla="*/ 1013 h 1025"/>
                  <a:gd name="T52" fmla="*/ 600 w 1031"/>
                  <a:gd name="T53" fmla="*/ 985 h 1025"/>
                  <a:gd name="T54" fmla="*/ 24 w 1031"/>
                  <a:gd name="T55" fmla="*/ 409 h 1025"/>
                  <a:gd name="T56" fmla="*/ 4 w 1031"/>
                  <a:gd name="T57" fmla="*/ 367 h 1025"/>
                  <a:gd name="T58" fmla="*/ 0 w 1031"/>
                  <a:gd name="T59" fmla="*/ 320 h 1025"/>
                  <a:gd name="T60" fmla="*/ 11 w 1031"/>
                  <a:gd name="T61" fmla="*/ 275 h 1025"/>
                  <a:gd name="T62" fmla="*/ 40 w 1031"/>
                  <a:gd name="T63" fmla="*/ 234 h 1025"/>
                  <a:gd name="T64" fmla="*/ 255 w 1031"/>
                  <a:gd name="T65" fmla="*/ 24 h 1025"/>
                  <a:gd name="T66" fmla="*/ 298 w 1031"/>
                  <a:gd name="T67" fmla="*/ 4 h 1025"/>
                  <a:gd name="T68" fmla="*/ 345 w 1031"/>
                  <a:gd name="T69" fmla="*/ 0 h 10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31" h="1025">
                    <a:moveTo>
                      <a:pt x="698" y="654"/>
                    </a:moveTo>
                    <a:lnTo>
                      <a:pt x="671" y="657"/>
                    </a:lnTo>
                    <a:lnTo>
                      <a:pt x="648" y="665"/>
                    </a:lnTo>
                    <a:lnTo>
                      <a:pt x="626" y="679"/>
                    </a:lnTo>
                    <a:lnTo>
                      <a:pt x="609" y="696"/>
                    </a:lnTo>
                    <a:lnTo>
                      <a:pt x="595" y="718"/>
                    </a:lnTo>
                    <a:lnTo>
                      <a:pt x="587" y="741"/>
                    </a:lnTo>
                    <a:lnTo>
                      <a:pt x="584" y="766"/>
                    </a:lnTo>
                    <a:lnTo>
                      <a:pt x="587" y="793"/>
                    </a:lnTo>
                    <a:lnTo>
                      <a:pt x="595" y="817"/>
                    </a:lnTo>
                    <a:lnTo>
                      <a:pt x="609" y="837"/>
                    </a:lnTo>
                    <a:lnTo>
                      <a:pt x="626" y="854"/>
                    </a:lnTo>
                    <a:lnTo>
                      <a:pt x="648" y="868"/>
                    </a:lnTo>
                    <a:lnTo>
                      <a:pt x="671" y="877"/>
                    </a:lnTo>
                    <a:lnTo>
                      <a:pt x="698" y="880"/>
                    </a:lnTo>
                    <a:lnTo>
                      <a:pt x="723" y="877"/>
                    </a:lnTo>
                    <a:lnTo>
                      <a:pt x="748" y="868"/>
                    </a:lnTo>
                    <a:lnTo>
                      <a:pt x="768" y="854"/>
                    </a:lnTo>
                    <a:lnTo>
                      <a:pt x="785" y="837"/>
                    </a:lnTo>
                    <a:lnTo>
                      <a:pt x="800" y="816"/>
                    </a:lnTo>
                    <a:lnTo>
                      <a:pt x="808" y="793"/>
                    </a:lnTo>
                    <a:lnTo>
                      <a:pt x="811" y="766"/>
                    </a:lnTo>
                    <a:lnTo>
                      <a:pt x="808" y="741"/>
                    </a:lnTo>
                    <a:lnTo>
                      <a:pt x="800" y="718"/>
                    </a:lnTo>
                    <a:lnTo>
                      <a:pt x="785" y="696"/>
                    </a:lnTo>
                    <a:lnTo>
                      <a:pt x="768" y="679"/>
                    </a:lnTo>
                    <a:lnTo>
                      <a:pt x="748" y="665"/>
                    </a:lnTo>
                    <a:lnTo>
                      <a:pt x="723" y="657"/>
                    </a:lnTo>
                    <a:lnTo>
                      <a:pt x="698" y="654"/>
                    </a:lnTo>
                    <a:close/>
                    <a:moveTo>
                      <a:pt x="345" y="0"/>
                    </a:moveTo>
                    <a:lnTo>
                      <a:pt x="368" y="4"/>
                    </a:lnTo>
                    <a:lnTo>
                      <a:pt x="391" y="12"/>
                    </a:lnTo>
                    <a:lnTo>
                      <a:pt x="412" y="24"/>
                    </a:lnTo>
                    <a:lnTo>
                      <a:pt x="432" y="39"/>
                    </a:lnTo>
                    <a:lnTo>
                      <a:pt x="992" y="596"/>
                    </a:lnTo>
                    <a:lnTo>
                      <a:pt x="1007" y="615"/>
                    </a:lnTo>
                    <a:lnTo>
                      <a:pt x="1019" y="637"/>
                    </a:lnTo>
                    <a:lnTo>
                      <a:pt x="1027" y="659"/>
                    </a:lnTo>
                    <a:lnTo>
                      <a:pt x="1031" y="682"/>
                    </a:lnTo>
                    <a:lnTo>
                      <a:pt x="1031" y="705"/>
                    </a:lnTo>
                    <a:lnTo>
                      <a:pt x="1027" y="729"/>
                    </a:lnTo>
                    <a:lnTo>
                      <a:pt x="1019" y="751"/>
                    </a:lnTo>
                    <a:lnTo>
                      <a:pt x="1007" y="771"/>
                    </a:lnTo>
                    <a:lnTo>
                      <a:pt x="992" y="791"/>
                    </a:lnTo>
                    <a:lnTo>
                      <a:pt x="796" y="985"/>
                    </a:lnTo>
                    <a:lnTo>
                      <a:pt x="776" y="1001"/>
                    </a:lnTo>
                    <a:lnTo>
                      <a:pt x="755" y="1013"/>
                    </a:lnTo>
                    <a:lnTo>
                      <a:pt x="732" y="1021"/>
                    </a:lnTo>
                    <a:lnTo>
                      <a:pt x="709" y="1025"/>
                    </a:lnTo>
                    <a:lnTo>
                      <a:pt x="686" y="1025"/>
                    </a:lnTo>
                    <a:lnTo>
                      <a:pt x="663" y="1021"/>
                    </a:lnTo>
                    <a:lnTo>
                      <a:pt x="640" y="1013"/>
                    </a:lnTo>
                    <a:lnTo>
                      <a:pt x="619" y="1001"/>
                    </a:lnTo>
                    <a:lnTo>
                      <a:pt x="600" y="985"/>
                    </a:lnTo>
                    <a:lnTo>
                      <a:pt x="40" y="429"/>
                    </a:lnTo>
                    <a:lnTo>
                      <a:pt x="24" y="409"/>
                    </a:lnTo>
                    <a:lnTo>
                      <a:pt x="11" y="389"/>
                    </a:lnTo>
                    <a:lnTo>
                      <a:pt x="4" y="367"/>
                    </a:lnTo>
                    <a:lnTo>
                      <a:pt x="0" y="344"/>
                    </a:lnTo>
                    <a:lnTo>
                      <a:pt x="0" y="320"/>
                    </a:lnTo>
                    <a:lnTo>
                      <a:pt x="4" y="297"/>
                    </a:lnTo>
                    <a:lnTo>
                      <a:pt x="11" y="275"/>
                    </a:lnTo>
                    <a:lnTo>
                      <a:pt x="24" y="253"/>
                    </a:lnTo>
                    <a:lnTo>
                      <a:pt x="40" y="234"/>
                    </a:lnTo>
                    <a:lnTo>
                      <a:pt x="236" y="39"/>
                    </a:lnTo>
                    <a:lnTo>
                      <a:pt x="255" y="24"/>
                    </a:lnTo>
                    <a:lnTo>
                      <a:pt x="275" y="12"/>
                    </a:lnTo>
                    <a:lnTo>
                      <a:pt x="298" y="4"/>
                    </a:lnTo>
                    <a:lnTo>
                      <a:pt x="321" y="0"/>
                    </a:lnTo>
                    <a:lnTo>
                      <a:pt x="34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grpSp>
        <p:grpSp>
          <p:nvGrpSpPr>
            <p:cNvPr id="32" name="Group 31"/>
            <p:cNvGrpSpPr/>
            <p:nvPr/>
          </p:nvGrpSpPr>
          <p:grpSpPr>
            <a:xfrm>
              <a:off x="4289852" y="3708907"/>
              <a:ext cx="601970" cy="606064"/>
              <a:chOff x="7156450" y="2708275"/>
              <a:chExt cx="233363" cy="234950"/>
            </a:xfrm>
            <a:solidFill>
              <a:schemeClr val="bg1"/>
            </a:solidFill>
          </p:grpSpPr>
          <p:sp>
            <p:nvSpPr>
              <p:cNvPr id="61" name="Rectangle 33"/>
              <p:cNvSpPr>
                <a:spLocks noChangeArrowheads="1"/>
              </p:cNvSpPr>
              <p:nvPr/>
            </p:nvSpPr>
            <p:spPr bwMode="auto">
              <a:xfrm>
                <a:off x="7156450" y="2803525"/>
                <a:ext cx="41275" cy="123825"/>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62" name="Freeform 34"/>
              <p:cNvSpPr>
                <a:spLocks noEditPoints="1"/>
              </p:cNvSpPr>
              <p:nvPr/>
            </p:nvSpPr>
            <p:spPr bwMode="auto">
              <a:xfrm>
                <a:off x="7215188" y="2708275"/>
                <a:ext cx="174625" cy="234950"/>
              </a:xfrm>
              <a:custGeom>
                <a:avLst/>
                <a:gdLst>
                  <a:gd name="T0" fmla="*/ 790 w 2315"/>
                  <a:gd name="T1" fmla="*/ 1051 h 3103"/>
                  <a:gd name="T2" fmla="*/ 645 w 2315"/>
                  <a:gd name="T3" fmla="*/ 1093 h 3103"/>
                  <a:gd name="T4" fmla="*/ 513 w 2315"/>
                  <a:gd name="T5" fmla="*/ 1176 h 3103"/>
                  <a:gd name="T6" fmla="*/ 407 w 2315"/>
                  <a:gd name="T7" fmla="*/ 1297 h 3103"/>
                  <a:gd name="T8" fmla="*/ 338 w 2315"/>
                  <a:gd name="T9" fmla="*/ 1438 h 3103"/>
                  <a:gd name="T10" fmla="*/ 311 w 2315"/>
                  <a:gd name="T11" fmla="*/ 1590 h 3103"/>
                  <a:gd name="T12" fmla="*/ 324 w 2315"/>
                  <a:gd name="T13" fmla="*/ 1743 h 3103"/>
                  <a:gd name="T14" fmla="*/ 378 w 2315"/>
                  <a:gd name="T15" fmla="*/ 1890 h 3103"/>
                  <a:gd name="T16" fmla="*/ 473 w 2315"/>
                  <a:gd name="T17" fmla="*/ 2018 h 3103"/>
                  <a:gd name="T18" fmla="*/ 600 w 2315"/>
                  <a:gd name="T19" fmla="*/ 2115 h 3103"/>
                  <a:gd name="T20" fmla="*/ 741 w 2315"/>
                  <a:gd name="T21" fmla="*/ 2170 h 3103"/>
                  <a:gd name="T22" fmla="*/ 891 w 2315"/>
                  <a:gd name="T23" fmla="*/ 2184 h 3103"/>
                  <a:gd name="T24" fmla="*/ 1039 w 2315"/>
                  <a:gd name="T25" fmla="*/ 2157 h 3103"/>
                  <a:gd name="T26" fmla="*/ 1176 w 2315"/>
                  <a:gd name="T27" fmla="*/ 2087 h 3103"/>
                  <a:gd name="T28" fmla="*/ 1294 w 2315"/>
                  <a:gd name="T29" fmla="*/ 1977 h 3103"/>
                  <a:gd name="T30" fmla="*/ 1375 w 2315"/>
                  <a:gd name="T31" fmla="*/ 1842 h 3103"/>
                  <a:gd name="T32" fmla="*/ 1415 w 2315"/>
                  <a:gd name="T33" fmla="*/ 1693 h 3103"/>
                  <a:gd name="T34" fmla="*/ 1415 w 2315"/>
                  <a:gd name="T35" fmla="*/ 1539 h 3103"/>
                  <a:gd name="T36" fmla="*/ 1375 w 2315"/>
                  <a:gd name="T37" fmla="*/ 1390 h 3103"/>
                  <a:gd name="T38" fmla="*/ 1294 w 2315"/>
                  <a:gd name="T39" fmla="*/ 1253 h 3103"/>
                  <a:gd name="T40" fmla="*/ 1176 w 2315"/>
                  <a:gd name="T41" fmla="*/ 1143 h 3103"/>
                  <a:gd name="T42" fmla="*/ 1039 w 2315"/>
                  <a:gd name="T43" fmla="*/ 1074 h 3103"/>
                  <a:gd name="T44" fmla="*/ 891 w 2315"/>
                  <a:gd name="T45" fmla="*/ 1046 h 3103"/>
                  <a:gd name="T46" fmla="*/ 1320 w 2315"/>
                  <a:gd name="T47" fmla="*/ 1046 h 3103"/>
                  <a:gd name="T48" fmla="*/ 1417 w 2315"/>
                  <a:gd name="T49" fmla="*/ 1140 h 3103"/>
                  <a:gd name="T50" fmla="*/ 1515 w 2315"/>
                  <a:gd name="T51" fmla="*/ 1297 h 3103"/>
                  <a:gd name="T52" fmla="*/ 1571 w 2315"/>
                  <a:gd name="T53" fmla="*/ 1468 h 3103"/>
                  <a:gd name="T54" fmla="*/ 1584 w 2315"/>
                  <a:gd name="T55" fmla="*/ 1647 h 3103"/>
                  <a:gd name="T56" fmla="*/ 1555 w 2315"/>
                  <a:gd name="T57" fmla="*/ 1825 h 3103"/>
                  <a:gd name="T58" fmla="*/ 1484 w 2315"/>
                  <a:gd name="T59" fmla="*/ 1992 h 3103"/>
                  <a:gd name="T60" fmla="*/ 1664 w 2315"/>
                  <a:gd name="T61" fmla="*/ 2118 h 3103"/>
                  <a:gd name="T62" fmla="*/ 2315 w 2315"/>
                  <a:gd name="T63" fmla="*/ 2800 h 3103"/>
                  <a:gd name="T64" fmla="*/ 2307 w 2315"/>
                  <a:gd name="T65" fmla="*/ 2859 h 3103"/>
                  <a:gd name="T66" fmla="*/ 2276 w 2315"/>
                  <a:gd name="T67" fmla="*/ 2943 h 3103"/>
                  <a:gd name="T68" fmla="*/ 2209 w 2315"/>
                  <a:gd name="T69" fmla="*/ 3030 h 3103"/>
                  <a:gd name="T70" fmla="*/ 2128 w 2315"/>
                  <a:gd name="T71" fmla="*/ 3078 h 3103"/>
                  <a:gd name="T72" fmla="*/ 2053 w 2315"/>
                  <a:gd name="T73" fmla="*/ 3099 h 3103"/>
                  <a:gd name="T74" fmla="*/ 2010 w 2315"/>
                  <a:gd name="T75" fmla="*/ 3103 h 3103"/>
                  <a:gd name="T76" fmla="*/ 1403 w 2315"/>
                  <a:gd name="T77" fmla="*/ 2335 h 3103"/>
                  <a:gd name="T78" fmla="*/ 774 w 2315"/>
                  <a:gd name="T79" fmla="*/ 2903 h 3103"/>
                  <a:gd name="T80" fmla="*/ 657 w 2315"/>
                  <a:gd name="T81" fmla="*/ 2320 h 3103"/>
                  <a:gd name="T82" fmla="*/ 544 w 2315"/>
                  <a:gd name="T83" fmla="*/ 2903 h 3103"/>
                  <a:gd name="T84" fmla="*/ 545 w 2315"/>
                  <a:gd name="T85" fmla="*/ 687 h 3103"/>
                  <a:gd name="T86" fmla="*/ 657 w 2315"/>
                  <a:gd name="T87" fmla="*/ 911 h 3103"/>
                  <a:gd name="T88" fmla="*/ 774 w 2315"/>
                  <a:gd name="T89" fmla="*/ 0 h 3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315" h="3103">
                    <a:moveTo>
                      <a:pt x="891" y="1046"/>
                    </a:moveTo>
                    <a:lnTo>
                      <a:pt x="841" y="1046"/>
                    </a:lnTo>
                    <a:lnTo>
                      <a:pt x="790" y="1051"/>
                    </a:lnTo>
                    <a:lnTo>
                      <a:pt x="741" y="1061"/>
                    </a:lnTo>
                    <a:lnTo>
                      <a:pt x="693" y="1074"/>
                    </a:lnTo>
                    <a:lnTo>
                      <a:pt x="645" y="1093"/>
                    </a:lnTo>
                    <a:lnTo>
                      <a:pt x="600" y="1116"/>
                    </a:lnTo>
                    <a:lnTo>
                      <a:pt x="555" y="1143"/>
                    </a:lnTo>
                    <a:lnTo>
                      <a:pt x="513" y="1176"/>
                    </a:lnTo>
                    <a:lnTo>
                      <a:pt x="474" y="1213"/>
                    </a:lnTo>
                    <a:lnTo>
                      <a:pt x="438" y="1253"/>
                    </a:lnTo>
                    <a:lnTo>
                      <a:pt x="407" y="1297"/>
                    </a:lnTo>
                    <a:lnTo>
                      <a:pt x="379" y="1342"/>
                    </a:lnTo>
                    <a:lnTo>
                      <a:pt x="356" y="1390"/>
                    </a:lnTo>
                    <a:lnTo>
                      <a:pt x="338" y="1438"/>
                    </a:lnTo>
                    <a:lnTo>
                      <a:pt x="325" y="1487"/>
                    </a:lnTo>
                    <a:lnTo>
                      <a:pt x="316" y="1539"/>
                    </a:lnTo>
                    <a:lnTo>
                      <a:pt x="311" y="1590"/>
                    </a:lnTo>
                    <a:lnTo>
                      <a:pt x="311" y="1641"/>
                    </a:lnTo>
                    <a:lnTo>
                      <a:pt x="316" y="1693"/>
                    </a:lnTo>
                    <a:lnTo>
                      <a:pt x="324" y="1743"/>
                    </a:lnTo>
                    <a:lnTo>
                      <a:pt x="338" y="1794"/>
                    </a:lnTo>
                    <a:lnTo>
                      <a:pt x="356" y="1842"/>
                    </a:lnTo>
                    <a:lnTo>
                      <a:pt x="378" y="1890"/>
                    </a:lnTo>
                    <a:lnTo>
                      <a:pt x="406" y="1935"/>
                    </a:lnTo>
                    <a:lnTo>
                      <a:pt x="437" y="1977"/>
                    </a:lnTo>
                    <a:lnTo>
                      <a:pt x="473" y="2018"/>
                    </a:lnTo>
                    <a:lnTo>
                      <a:pt x="513" y="2054"/>
                    </a:lnTo>
                    <a:lnTo>
                      <a:pt x="554" y="2087"/>
                    </a:lnTo>
                    <a:lnTo>
                      <a:pt x="600" y="2115"/>
                    </a:lnTo>
                    <a:lnTo>
                      <a:pt x="645" y="2138"/>
                    </a:lnTo>
                    <a:lnTo>
                      <a:pt x="693" y="2157"/>
                    </a:lnTo>
                    <a:lnTo>
                      <a:pt x="741" y="2170"/>
                    </a:lnTo>
                    <a:lnTo>
                      <a:pt x="790" y="2179"/>
                    </a:lnTo>
                    <a:lnTo>
                      <a:pt x="841" y="2184"/>
                    </a:lnTo>
                    <a:lnTo>
                      <a:pt x="891" y="2184"/>
                    </a:lnTo>
                    <a:lnTo>
                      <a:pt x="941" y="2179"/>
                    </a:lnTo>
                    <a:lnTo>
                      <a:pt x="990" y="2170"/>
                    </a:lnTo>
                    <a:lnTo>
                      <a:pt x="1039" y="2157"/>
                    </a:lnTo>
                    <a:lnTo>
                      <a:pt x="1087" y="2138"/>
                    </a:lnTo>
                    <a:lnTo>
                      <a:pt x="1132" y="2115"/>
                    </a:lnTo>
                    <a:lnTo>
                      <a:pt x="1176" y="2087"/>
                    </a:lnTo>
                    <a:lnTo>
                      <a:pt x="1218" y="2054"/>
                    </a:lnTo>
                    <a:lnTo>
                      <a:pt x="1258" y="2018"/>
                    </a:lnTo>
                    <a:lnTo>
                      <a:pt x="1294" y="1977"/>
                    </a:lnTo>
                    <a:lnTo>
                      <a:pt x="1326" y="1934"/>
                    </a:lnTo>
                    <a:lnTo>
                      <a:pt x="1352" y="1888"/>
                    </a:lnTo>
                    <a:lnTo>
                      <a:pt x="1375" y="1842"/>
                    </a:lnTo>
                    <a:lnTo>
                      <a:pt x="1393" y="1793"/>
                    </a:lnTo>
                    <a:lnTo>
                      <a:pt x="1406" y="1743"/>
                    </a:lnTo>
                    <a:lnTo>
                      <a:pt x="1415" y="1693"/>
                    </a:lnTo>
                    <a:lnTo>
                      <a:pt x="1419" y="1641"/>
                    </a:lnTo>
                    <a:lnTo>
                      <a:pt x="1419" y="1590"/>
                    </a:lnTo>
                    <a:lnTo>
                      <a:pt x="1415" y="1539"/>
                    </a:lnTo>
                    <a:lnTo>
                      <a:pt x="1406" y="1487"/>
                    </a:lnTo>
                    <a:lnTo>
                      <a:pt x="1393" y="1438"/>
                    </a:lnTo>
                    <a:lnTo>
                      <a:pt x="1375" y="1390"/>
                    </a:lnTo>
                    <a:lnTo>
                      <a:pt x="1352" y="1342"/>
                    </a:lnTo>
                    <a:lnTo>
                      <a:pt x="1325" y="1297"/>
                    </a:lnTo>
                    <a:lnTo>
                      <a:pt x="1294" y="1253"/>
                    </a:lnTo>
                    <a:lnTo>
                      <a:pt x="1258" y="1213"/>
                    </a:lnTo>
                    <a:lnTo>
                      <a:pt x="1218" y="1176"/>
                    </a:lnTo>
                    <a:lnTo>
                      <a:pt x="1176" y="1143"/>
                    </a:lnTo>
                    <a:lnTo>
                      <a:pt x="1132" y="1115"/>
                    </a:lnTo>
                    <a:lnTo>
                      <a:pt x="1086" y="1093"/>
                    </a:lnTo>
                    <a:lnTo>
                      <a:pt x="1039" y="1074"/>
                    </a:lnTo>
                    <a:lnTo>
                      <a:pt x="990" y="1061"/>
                    </a:lnTo>
                    <a:lnTo>
                      <a:pt x="941" y="1051"/>
                    </a:lnTo>
                    <a:lnTo>
                      <a:pt x="891" y="1046"/>
                    </a:lnTo>
                    <a:close/>
                    <a:moveTo>
                      <a:pt x="774" y="0"/>
                    </a:moveTo>
                    <a:lnTo>
                      <a:pt x="1320" y="0"/>
                    </a:lnTo>
                    <a:lnTo>
                      <a:pt x="1320" y="1046"/>
                    </a:lnTo>
                    <a:lnTo>
                      <a:pt x="1348" y="1069"/>
                    </a:lnTo>
                    <a:lnTo>
                      <a:pt x="1375" y="1094"/>
                    </a:lnTo>
                    <a:lnTo>
                      <a:pt x="1417" y="1140"/>
                    </a:lnTo>
                    <a:lnTo>
                      <a:pt x="1455" y="1191"/>
                    </a:lnTo>
                    <a:lnTo>
                      <a:pt x="1488" y="1242"/>
                    </a:lnTo>
                    <a:lnTo>
                      <a:pt x="1515" y="1297"/>
                    </a:lnTo>
                    <a:lnTo>
                      <a:pt x="1538" y="1352"/>
                    </a:lnTo>
                    <a:lnTo>
                      <a:pt x="1557" y="1410"/>
                    </a:lnTo>
                    <a:lnTo>
                      <a:pt x="1571" y="1468"/>
                    </a:lnTo>
                    <a:lnTo>
                      <a:pt x="1580" y="1528"/>
                    </a:lnTo>
                    <a:lnTo>
                      <a:pt x="1584" y="1587"/>
                    </a:lnTo>
                    <a:lnTo>
                      <a:pt x="1584" y="1647"/>
                    </a:lnTo>
                    <a:lnTo>
                      <a:pt x="1579" y="1707"/>
                    </a:lnTo>
                    <a:lnTo>
                      <a:pt x="1569" y="1766"/>
                    </a:lnTo>
                    <a:lnTo>
                      <a:pt x="1555" y="1825"/>
                    </a:lnTo>
                    <a:lnTo>
                      <a:pt x="1536" y="1881"/>
                    </a:lnTo>
                    <a:lnTo>
                      <a:pt x="1512" y="1937"/>
                    </a:lnTo>
                    <a:lnTo>
                      <a:pt x="1484" y="1992"/>
                    </a:lnTo>
                    <a:lnTo>
                      <a:pt x="1451" y="2043"/>
                    </a:lnTo>
                    <a:lnTo>
                      <a:pt x="1579" y="2171"/>
                    </a:lnTo>
                    <a:lnTo>
                      <a:pt x="1664" y="2118"/>
                    </a:lnTo>
                    <a:lnTo>
                      <a:pt x="2315" y="2786"/>
                    </a:lnTo>
                    <a:lnTo>
                      <a:pt x="2315" y="2791"/>
                    </a:lnTo>
                    <a:lnTo>
                      <a:pt x="2315" y="2800"/>
                    </a:lnTo>
                    <a:lnTo>
                      <a:pt x="2314" y="2815"/>
                    </a:lnTo>
                    <a:lnTo>
                      <a:pt x="2311" y="2835"/>
                    </a:lnTo>
                    <a:lnTo>
                      <a:pt x="2307" y="2859"/>
                    </a:lnTo>
                    <a:lnTo>
                      <a:pt x="2300" y="2884"/>
                    </a:lnTo>
                    <a:lnTo>
                      <a:pt x="2290" y="2913"/>
                    </a:lnTo>
                    <a:lnTo>
                      <a:pt x="2276" y="2943"/>
                    </a:lnTo>
                    <a:lnTo>
                      <a:pt x="2257" y="2974"/>
                    </a:lnTo>
                    <a:lnTo>
                      <a:pt x="2234" y="3005"/>
                    </a:lnTo>
                    <a:lnTo>
                      <a:pt x="2209" y="3030"/>
                    </a:lnTo>
                    <a:lnTo>
                      <a:pt x="2183" y="3050"/>
                    </a:lnTo>
                    <a:lnTo>
                      <a:pt x="2156" y="3066"/>
                    </a:lnTo>
                    <a:lnTo>
                      <a:pt x="2128" y="3078"/>
                    </a:lnTo>
                    <a:lnTo>
                      <a:pt x="2101" y="3087"/>
                    </a:lnTo>
                    <a:lnTo>
                      <a:pt x="2076" y="3095"/>
                    </a:lnTo>
                    <a:lnTo>
                      <a:pt x="2053" y="3099"/>
                    </a:lnTo>
                    <a:lnTo>
                      <a:pt x="2034" y="3102"/>
                    </a:lnTo>
                    <a:lnTo>
                      <a:pt x="2019" y="3103"/>
                    </a:lnTo>
                    <a:lnTo>
                      <a:pt x="2010" y="3103"/>
                    </a:lnTo>
                    <a:lnTo>
                      <a:pt x="2006" y="3103"/>
                    </a:lnTo>
                    <a:lnTo>
                      <a:pt x="1355" y="2435"/>
                    </a:lnTo>
                    <a:lnTo>
                      <a:pt x="1403" y="2335"/>
                    </a:lnTo>
                    <a:lnTo>
                      <a:pt x="1320" y="2252"/>
                    </a:lnTo>
                    <a:lnTo>
                      <a:pt x="1320" y="2903"/>
                    </a:lnTo>
                    <a:lnTo>
                      <a:pt x="774" y="2903"/>
                    </a:lnTo>
                    <a:lnTo>
                      <a:pt x="774" y="2345"/>
                    </a:lnTo>
                    <a:lnTo>
                      <a:pt x="715" y="2336"/>
                    </a:lnTo>
                    <a:lnTo>
                      <a:pt x="657" y="2320"/>
                    </a:lnTo>
                    <a:lnTo>
                      <a:pt x="600" y="2300"/>
                    </a:lnTo>
                    <a:lnTo>
                      <a:pt x="544" y="2274"/>
                    </a:lnTo>
                    <a:lnTo>
                      <a:pt x="544" y="2903"/>
                    </a:lnTo>
                    <a:lnTo>
                      <a:pt x="0" y="2903"/>
                    </a:lnTo>
                    <a:lnTo>
                      <a:pt x="0" y="687"/>
                    </a:lnTo>
                    <a:lnTo>
                      <a:pt x="545" y="687"/>
                    </a:lnTo>
                    <a:lnTo>
                      <a:pt x="545" y="957"/>
                    </a:lnTo>
                    <a:lnTo>
                      <a:pt x="601" y="932"/>
                    </a:lnTo>
                    <a:lnTo>
                      <a:pt x="657" y="911"/>
                    </a:lnTo>
                    <a:lnTo>
                      <a:pt x="715" y="896"/>
                    </a:lnTo>
                    <a:lnTo>
                      <a:pt x="774" y="885"/>
                    </a:lnTo>
                    <a:lnTo>
                      <a:pt x="77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grpSp>
        <p:grpSp>
          <p:nvGrpSpPr>
            <p:cNvPr id="33" name="Group 32"/>
            <p:cNvGrpSpPr/>
            <p:nvPr/>
          </p:nvGrpSpPr>
          <p:grpSpPr>
            <a:xfrm>
              <a:off x="4299577" y="2083569"/>
              <a:ext cx="582521" cy="639922"/>
              <a:chOff x="4776788" y="2243138"/>
              <a:chExt cx="434976" cy="477838"/>
            </a:xfrm>
            <a:solidFill>
              <a:schemeClr val="bg1"/>
            </a:solidFill>
          </p:grpSpPr>
          <p:sp>
            <p:nvSpPr>
              <p:cNvPr id="34" name="Freeform 17"/>
              <p:cNvSpPr>
                <a:spLocks noEditPoints="1"/>
              </p:cNvSpPr>
              <p:nvPr/>
            </p:nvSpPr>
            <p:spPr bwMode="auto">
              <a:xfrm>
                <a:off x="4848226" y="2316163"/>
                <a:ext cx="292100" cy="404813"/>
              </a:xfrm>
              <a:custGeom>
                <a:avLst/>
                <a:gdLst>
                  <a:gd name="T0" fmla="*/ 750 w 2029"/>
                  <a:gd name="T1" fmla="*/ 299 h 2800"/>
                  <a:gd name="T2" fmla="*/ 479 w 2029"/>
                  <a:gd name="T3" fmla="*/ 466 h 2800"/>
                  <a:gd name="T4" fmla="*/ 304 w 2029"/>
                  <a:gd name="T5" fmla="*/ 723 h 2800"/>
                  <a:gd name="T6" fmla="*/ 259 w 2029"/>
                  <a:gd name="T7" fmla="*/ 1034 h 2800"/>
                  <a:gd name="T8" fmla="*/ 314 w 2029"/>
                  <a:gd name="T9" fmla="*/ 1283 h 2800"/>
                  <a:gd name="T10" fmla="*/ 414 w 2029"/>
                  <a:gd name="T11" fmla="*/ 1472 h 2800"/>
                  <a:gd name="T12" fmla="*/ 530 w 2029"/>
                  <a:gd name="T13" fmla="*/ 1646 h 2800"/>
                  <a:gd name="T14" fmla="*/ 603 w 2029"/>
                  <a:gd name="T15" fmla="*/ 1843 h 2800"/>
                  <a:gd name="T16" fmla="*/ 647 w 2029"/>
                  <a:gd name="T17" fmla="*/ 1978 h 2800"/>
                  <a:gd name="T18" fmla="*/ 1346 w 2029"/>
                  <a:gd name="T19" fmla="*/ 2011 h 2800"/>
                  <a:gd name="T20" fmla="*/ 1421 w 2029"/>
                  <a:gd name="T21" fmla="*/ 1912 h 2800"/>
                  <a:gd name="T22" fmla="*/ 1460 w 2029"/>
                  <a:gd name="T23" fmla="*/ 1721 h 2800"/>
                  <a:gd name="T24" fmla="*/ 1570 w 2029"/>
                  <a:gd name="T25" fmla="*/ 1538 h 2800"/>
                  <a:gd name="T26" fmla="*/ 1678 w 2029"/>
                  <a:gd name="T27" fmla="*/ 1364 h 2800"/>
                  <a:gd name="T28" fmla="*/ 1756 w 2029"/>
                  <a:gd name="T29" fmla="*/ 1143 h 2800"/>
                  <a:gd name="T30" fmla="*/ 1760 w 2029"/>
                  <a:gd name="T31" fmla="*/ 844 h 2800"/>
                  <a:gd name="T32" fmla="*/ 1634 w 2029"/>
                  <a:gd name="T33" fmla="*/ 559 h 2800"/>
                  <a:gd name="T34" fmla="*/ 1397 w 2029"/>
                  <a:gd name="T35" fmla="*/ 352 h 2800"/>
                  <a:gd name="T36" fmla="*/ 1084 w 2029"/>
                  <a:gd name="T37" fmla="*/ 258 h 2800"/>
                  <a:gd name="T38" fmla="*/ 1258 w 2029"/>
                  <a:gd name="T39" fmla="*/ 29 h 2800"/>
                  <a:gd name="T40" fmla="*/ 1613 w 2029"/>
                  <a:gd name="T41" fmla="*/ 188 h 2800"/>
                  <a:gd name="T42" fmla="*/ 1877 w 2029"/>
                  <a:gd name="T43" fmla="*/ 461 h 2800"/>
                  <a:gd name="T44" fmla="*/ 2015 w 2029"/>
                  <a:gd name="T45" fmla="*/ 815 h 2800"/>
                  <a:gd name="T46" fmla="*/ 2013 w 2029"/>
                  <a:gd name="T47" fmla="*/ 1166 h 2800"/>
                  <a:gd name="T48" fmla="*/ 1934 w 2029"/>
                  <a:gd name="T49" fmla="*/ 1424 h 2800"/>
                  <a:gd name="T50" fmla="*/ 1825 w 2029"/>
                  <a:gd name="T51" fmla="*/ 1617 h 2800"/>
                  <a:gd name="T52" fmla="*/ 1714 w 2029"/>
                  <a:gd name="T53" fmla="*/ 1785 h 2800"/>
                  <a:gd name="T54" fmla="*/ 1677 w 2029"/>
                  <a:gd name="T55" fmla="*/ 1934 h 2800"/>
                  <a:gd name="T56" fmla="*/ 1572 w 2029"/>
                  <a:gd name="T57" fmla="*/ 2150 h 2800"/>
                  <a:gd name="T58" fmla="*/ 1487 w 2029"/>
                  <a:gd name="T59" fmla="*/ 2294 h 2800"/>
                  <a:gd name="T60" fmla="*/ 1480 w 2029"/>
                  <a:gd name="T61" fmla="*/ 2429 h 2800"/>
                  <a:gd name="T62" fmla="*/ 1476 w 2029"/>
                  <a:gd name="T63" fmla="*/ 2492 h 2800"/>
                  <a:gd name="T64" fmla="*/ 1446 w 2029"/>
                  <a:gd name="T65" fmla="*/ 2575 h 2800"/>
                  <a:gd name="T66" fmla="*/ 1340 w 2029"/>
                  <a:gd name="T67" fmla="*/ 2666 h 2800"/>
                  <a:gd name="T68" fmla="*/ 1184 w 2029"/>
                  <a:gd name="T69" fmla="*/ 2779 h 2800"/>
                  <a:gd name="T70" fmla="*/ 891 w 2029"/>
                  <a:gd name="T71" fmla="*/ 2798 h 2800"/>
                  <a:gd name="T72" fmla="*/ 762 w 2029"/>
                  <a:gd name="T73" fmla="*/ 2698 h 2800"/>
                  <a:gd name="T74" fmla="*/ 607 w 2029"/>
                  <a:gd name="T75" fmla="*/ 2606 h 2800"/>
                  <a:gd name="T76" fmla="*/ 556 w 2029"/>
                  <a:gd name="T77" fmla="*/ 2509 h 2800"/>
                  <a:gd name="T78" fmla="*/ 551 w 2029"/>
                  <a:gd name="T79" fmla="*/ 2466 h 2800"/>
                  <a:gd name="T80" fmla="*/ 545 w 2029"/>
                  <a:gd name="T81" fmla="*/ 2350 h 2800"/>
                  <a:gd name="T82" fmla="*/ 538 w 2029"/>
                  <a:gd name="T83" fmla="*/ 2221 h 2800"/>
                  <a:gd name="T84" fmla="*/ 376 w 2029"/>
                  <a:gd name="T85" fmla="*/ 2025 h 2800"/>
                  <a:gd name="T86" fmla="*/ 340 w 2029"/>
                  <a:gd name="T87" fmla="*/ 1839 h 2800"/>
                  <a:gd name="T88" fmla="*/ 248 w 2029"/>
                  <a:gd name="T89" fmla="*/ 1682 h 2800"/>
                  <a:gd name="T90" fmla="*/ 138 w 2029"/>
                  <a:gd name="T91" fmla="*/ 1508 h 2800"/>
                  <a:gd name="T92" fmla="*/ 41 w 2029"/>
                  <a:gd name="T93" fmla="*/ 1278 h 2800"/>
                  <a:gd name="T94" fmla="*/ 0 w 2029"/>
                  <a:gd name="T95" fmla="*/ 973 h 2800"/>
                  <a:gd name="T96" fmla="*/ 80 w 2029"/>
                  <a:gd name="T97" fmla="*/ 595 h 2800"/>
                  <a:gd name="T98" fmla="*/ 298 w 2029"/>
                  <a:gd name="T99" fmla="*/ 286 h 2800"/>
                  <a:gd name="T100" fmla="*/ 621 w 2029"/>
                  <a:gd name="T101" fmla="*/ 77 h 2800"/>
                  <a:gd name="T102" fmla="*/ 1014 w 2029"/>
                  <a:gd name="T103" fmla="*/ 0 h 2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029" h="2800">
                    <a:moveTo>
                      <a:pt x="1014" y="255"/>
                    </a:moveTo>
                    <a:lnTo>
                      <a:pt x="945" y="258"/>
                    </a:lnTo>
                    <a:lnTo>
                      <a:pt x="878" y="266"/>
                    </a:lnTo>
                    <a:lnTo>
                      <a:pt x="813" y="281"/>
                    </a:lnTo>
                    <a:lnTo>
                      <a:pt x="750" y="299"/>
                    </a:lnTo>
                    <a:lnTo>
                      <a:pt x="690" y="324"/>
                    </a:lnTo>
                    <a:lnTo>
                      <a:pt x="632" y="354"/>
                    </a:lnTo>
                    <a:lnTo>
                      <a:pt x="578" y="387"/>
                    </a:lnTo>
                    <a:lnTo>
                      <a:pt x="527" y="424"/>
                    </a:lnTo>
                    <a:lnTo>
                      <a:pt x="479" y="466"/>
                    </a:lnTo>
                    <a:lnTo>
                      <a:pt x="435" y="511"/>
                    </a:lnTo>
                    <a:lnTo>
                      <a:pt x="396" y="559"/>
                    </a:lnTo>
                    <a:lnTo>
                      <a:pt x="361" y="611"/>
                    </a:lnTo>
                    <a:lnTo>
                      <a:pt x="330" y="666"/>
                    </a:lnTo>
                    <a:lnTo>
                      <a:pt x="304" y="723"/>
                    </a:lnTo>
                    <a:lnTo>
                      <a:pt x="284" y="783"/>
                    </a:lnTo>
                    <a:lnTo>
                      <a:pt x="270" y="844"/>
                    </a:lnTo>
                    <a:lnTo>
                      <a:pt x="260" y="908"/>
                    </a:lnTo>
                    <a:lnTo>
                      <a:pt x="257" y="973"/>
                    </a:lnTo>
                    <a:lnTo>
                      <a:pt x="259" y="1034"/>
                    </a:lnTo>
                    <a:lnTo>
                      <a:pt x="264" y="1090"/>
                    </a:lnTo>
                    <a:lnTo>
                      <a:pt x="273" y="1143"/>
                    </a:lnTo>
                    <a:lnTo>
                      <a:pt x="284" y="1193"/>
                    </a:lnTo>
                    <a:lnTo>
                      <a:pt x="298" y="1240"/>
                    </a:lnTo>
                    <a:lnTo>
                      <a:pt x="314" y="1283"/>
                    </a:lnTo>
                    <a:lnTo>
                      <a:pt x="331" y="1325"/>
                    </a:lnTo>
                    <a:lnTo>
                      <a:pt x="351" y="1364"/>
                    </a:lnTo>
                    <a:lnTo>
                      <a:pt x="371" y="1402"/>
                    </a:lnTo>
                    <a:lnTo>
                      <a:pt x="393" y="1437"/>
                    </a:lnTo>
                    <a:lnTo>
                      <a:pt x="414" y="1472"/>
                    </a:lnTo>
                    <a:lnTo>
                      <a:pt x="437" y="1505"/>
                    </a:lnTo>
                    <a:lnTo>
                      <a:pt x="458" y="1537"/>
                    </a:lnTo>
                    <a:lnTo>
                      <a:pt x="483" y="1573"/>
                    </a:lnTo>
                    <a:lnTo>
                      <a:pt x="507" y="1610"/>
                    </a:lnTo>
                    <a:lnTo>
                      <a:pt x="530" y="1646"/>
                    </a:lnTo>
                    <a:lnTo>
                      <a:pt x="551" y="1683"/>
                    </a:lnTo>
                    <a:lnTo>
                      <a:pt x="569" y="1721"/>
                    </a:lnTo>
                    <a:lnTo>
                      <a:pt x="584" y="1760"/>
                    </a:lnTo>
                    <a:lnTo>
                      <a:pt x="595" y="1800"/>
                    </a:lnTo>
                    <a:lnTo>
                      <a:pt x="603" y="1843"/>
                    </a:lnTo>
                    <a:lnTo>
                      <a:pt x="605" y="1888"/>
                    </a:lnTo>
                    <a:lnTo>
                      <a:pt x="608" y="1912"/>
                    </a:lnTo>
                    <a:lnTo>
                      <a:pt x="617" y="1936"/>
                    </a:lnTo>
                    <a:lnTo>
                      <a:pt x="630" y="1958"/>
                    </a:lnTo>
                    <a:lnTo>
                      <a:pt x="647" y="1978"/>
                    </a:lnTo>
                    <a:lnTo>
                      <a:pt x="665" y="1996"/>
                    </a:lnTo>
                    <a:lnTo>
                      <a:pt x="683" y="2011"/>
                    </a:lnTo>
                    <a:lnTo>
                      <a:pt x="701" y="2025"/>
                    </a:lnTo>
                    <a:lnTo>
                      <a:pt x="1328" y="2025"/>
                    </a:lnTo>
                    <a:lnTo>
                      <a:pt x="1346" y="2011"/>
                    </a:lnTo>
                    <a:lnTo>
                      <a:pt x="1364" y="1996"/>
                    </a:lnTo>
                    <a:lnTo>
                      <a:pt x="1383" y="1978"/>
                    </a:lnTo>
                    <a:lnTo>
                      <a:pt x="1399" y="1958"/>
                    </a:lnTo>
                    <a:lnTo>
                      <a:pt x="1412" y="1936"/>
                    </a:lnTo>
                    <a:lnTo>
                      <a:pt x="1421" y="1912"/>
                    </a:lnTo>
                    <a:lnTo>
                      <a:pt x="1424" y="1888"/>
                    </a:lnTo>
                    <a:lnTo>
                      <a:pt x="1426" y="1843"/>
                    </a:lnTo>
                    <a:lnTo>
                      <a:pt x="1434" y="1800"/>
                    </a:lnTo>
                    <a:lnTo>
                      <a:pt x="1445" y="1760"/>
                    </a:lnTo>
                    <a:lnTo>
                      <a:pt x="1460" y="1721"/>
                    </a:lnTo>
                    <a:lnTo>
                      <a:pt x="1478" y="1684"/>
                    </a:lnTo>
                    <a:lnTo>
                      <a:pt x="1498" y="1646"/>
                    </a:lnTo>
                    <a:lnTo>
                      <a:pt x="1520" y="1610"/>
                    </a:lnTo>
                    <a:lnTo>
                      <a:pt x="1545" y="1574"/>
                    </a:lnTo>
                    <a:lnTo>
                      <a:pt x="1570" y="1538"/>
                    </a:lnTo>
                    <a:lnTo>
                      <a:pt x="1592" y="1506"/>
                    </a:lnTo>
                    <a:lnTo>
                      <a:pt x="1614" y="1473"/>
                    </a:lnTo>
                    <a:lnTo>
                      <a:pt x="1636" y="1438"/>
                    </a:lnTo>
                    <a:lnTo>
                      <a:pt x="1658" y="1402"/>
                    </a:lnTo>
                    <a:lnTo>
                      <a:pt x="1678" y="1364"/>
                    </a:lnTo>
                    <a:lnTo>
                      <a:pt x="1698" y="1325"/>
                    </a:lnTo>
                    <a:lnTo>
                      <a:pt x="1715" y="1283"/>
                    </a:lnTo>
                    <a:lnTo>
                      <a:pt x="1731" y="1240"/>
                    </a:lnTo>
                    <a:lnTo>
                      <a:pt x="1745" y="1193"/>
                    </a:lnTo>
                    <a:lnTo>
                      <a:pt x="1756" y="1143"/>
                    </a:lnTo>
                    <a:lnTo>
                      <a:pt x="1765" y="1090"/>
                    </a:lnTo>
                    <a:lnTo>
                      <a:pt x="1770" y="1034"/>
                    </a:lnTo>
                    <a:lnTo>
                      <a:pt x="1772" y="973"/>
                    </a:lnTo>
                    <a:lnTo>
                      <a:pt x="1769" y="908"/>
                    </a:lnTo>
                    <a:lnTo>
                      <a:pt x="1760" y="844"/>
                    </a:lnTo>
                    <a:lnTo>
                      <a:pt x="1745" y="782"/>
                    </a:lnTo>
                    <a:lnTo>
                      <a:pt x="1725" y="723"/>
                    </a:lnTo>
                    <a:lnTo>
                      <a:pt x="1700" y="666"/>
                    </a:lnTo>
                    <a:lnTo>
                      <a:pt x="1668" y="610"/>
                    </a:lnTo>
                    <a:lnTo>
                      <a:pt x="1634" y="559"/>
                    </a:lnTo>
                    <a:lnTo>
                      <a:pt x="1594" y="511"/>
                    </a:lnTo>
                    <a:lnTo>
                      <a:pt x="1550" y="466"/>
                    </a:lnTo>
                    <a:lnTo>
                      <a:pt x="1503" y="424"/>
                    </a:lnTo>
                    <a:lnTo>
                      <a:pt x="1451" y="386"/>
                    </a:lnTo>
                    <a:lnTo>
                      <a:pt x="1397" y="352"/>
                    </a:lnTo>
                    <a:lnTo>
                      <a:pt x="1339" y="324"/>
                    </a:lnTo>
                    <a:lnTo>
                      <a:pt x="1278" y="299"/>
                    </a:lnTo>
                    <a:lnTo>
                      <a:pt x="1216" y="281"/>
                    </a:lnTo>
                    <a:lnTo>
                      <a:pt x="1151" y="266"/>
                    </a:lnTo>
                    <a:lnTo>
                      <a:pt x="1084" y="258"/>
                    </a:lnTo>
                    <a:lnTo>
                      <a:pt x="1014" y="255"/>
                    </a:lnTo>
                    <a:close/>
                    <a:moveTo>
                      <a:pt x="1014" y="0"/>
                    </a:moveTo>
                    <a:lnTo>
                      <a:pt x="1097" y="3"/>
                    </a:lnTo>
                    <a:lnTo>
                      <a:pt x="1179" y="13"/>
                    </a:lnTo>
                    <a:lnTo>
                      <a:pt x="1258" y="29"/>
                    </a:lnTo>
                    <a:lnTo>
                      <a:pt x="1335" y="50"/>
                    </a:lnTo>
                    <a:lnTo>
                      <a:pt x="1408" y="77"/>
                    </a:lnTo>
                    <a:lnTo>
                      <a:pt x="1480" y="109"/>
                    </a:lnTo>
                    <a:lnTo>
                      <a:pt x="1548" y="147"/>
                    </a:lnTo>
                    <a:lnTo>
                      <a:pt x="1613" y="188"/>
                    </a:lnTo>
                    <a:lnTo>
                      <a:pt x="1673" y="235"/>
                    </a:lnTo>
                    <a:lnTo>
                      <a:pt x="1731" y="286"/>
                    </a:lnTo>
                    <a:lnTo>
                      <a:pt x="1783" y="340"/>
                    </a:lnTo>
                    <a:lnTo>
                      <a:pt x="1833" y="399"/>
                    </a:lnTo>
                    <a:lnTo>
                      <a:pt x="1877" y="461"/>
                    </a:lnTo>
                    <a:lnTo>
                      <a:pt x="1915" y="526"/>
                    </a:lnTo>
                    <a:lnTo>
                      <a:pt x="1949" y="595"/>
                    </a:lnTo>
                    <a:lnTo>
                      <a:pt x="1976" y="667"/>
                    </a:lnTo>
                    <a:lnTo>
                      <a:pt x="1999" y="739"/>
                    </a:lnTo>
                    <a:lnTo>
                      <a:pt x="2015" y="815"/>
                    </a:lnTo>
                    <a:lnTo>
                      <a:pt x="2025" y="893"/>
                    </a:lnTo>
                    <a:lnTo>
                      <a:pt x="2029" y="973"/>
                    </a:lnTo>
                    <a:lnTo>
                      <a:pt x="2026" y="1041"/>
                    </a:lnTo>
                    <a:lnTo>
                      <a:pt x="2021" y="1105"/>
                    </a:lnTo>
                    <a:lnTo>
                      <a:pt x="2013" y="1166"/>
                    </a:lnTo>
                    <a:lnTo>
                      <a:pt x="2001" y="1224"/>
                    </a:lnTo>
                    <a:lnTo>
                      <a:pt x="1988" y="1278"/>
                    </a:lnTo>
                    <a:lnTo>
                      <a:pt x="1972" y="1329"/>
                    </a:lnTo>
                    <a:lnTo>
                      <a:pt x="1953" y="1378"/>
                    </a:lnTo>
                    <a:lnTo>
                      <a:pt x="1934" y="1424"/>
                    </a:lnTo>
                    <a:lnTo>
                      <a:pt x="1913" y="1466"/>
                    </a:lnTo>
                    <a:lnTo>
                      <a:pt x="1892" y="1507"/>
                    </a:lnTo>
                    <a:lnTo>
                      <a:pt x="1869" y="1546"/>
                    </a:lnTo>
                    <a:lnTo>
                      <a:pt x="1847" y="1583"/>
                    </a:lnTo>
                    <a:lnTo>
                      <a:pt x="1825" y="1617"/>
                    </a:lnTo>
                    <a:lnTo>
                      <a:pt x="1803" y="1649"/>
                    </a:lnTo>
                    <a:lnTo>
                      <a:pt x="1781" y="1681"/>
                    </a:lnTo>
                    <a:lnTo>
                      <a:pt x="1756" y="1719"/>
                    </a:lnTo>
                    <a:lnTo>
                      <a:pt x="1733" y="1753"/>
                    </a:lnTo>
                    <a:lnTo>
                      <a:pt x="1714" y="1785"/>
                    </a:lnTo>
                    <a:lnTo>
                      <a:pt x="1700" y="1813"/>
                    </a:lnTo>
                    <a:lnTo>
                      <a:pt x="1689" y="1839"/>
                    </a:lnTo>
                    <a:lnTo>
                      <a:pt x="1682" y="1864"/>
                    </a:lnTo>
                    <a:lnTo>
                      <a:pt x="1680" y="1888"/>
                    </a:lnTo>
                    <a:lnTo>
                      <a:pt x="1677" y="1934"/>
                    </a:lnTo>
                    <a:lnTo>
                      <a:pt x="1667" y="1980"/>
                    </a:lnTo>
                    <a:lnTo>
                      <a:pt x="1652" y="2025"/>
                    </a:lnTo>
                    <a:lnTo>
                      <a:pt x="1630" y="2068"/>
                    </a:lnTo>
                    <a:lnTo>
                      <a:pt x="1604" y="2110"/>
                    </a:lnTo>
                    <a:lnTo>
                      <a:pt x="1572" y="2150"/>
                    </a:lnTo>
                    <a:lnTo>
                      <a:pt x="1534" y="2187"/>
                    </a:lnTo>
                    <a:lnTo>
                      <a:pt x="1491" y="2221"/>
                    </a:lnTo>
                    <a:lnTo>
                      <a:pt x="1490" y="2242"/>
                    </a:lnTo>
                    <a:lnTo>
                      <a:pt x="1489" y="2267"/>
                    </a:lnTo>
                    <a:lnTo>
                      <a:pt x="1487" y="2294"/>
                    </a:lnTo>
                    <a:lnTo>
                      <a:pt x="1486" y="2322"/>
                    </a:lnTo>
                    <a:lnTo>
                      <a:pt x="1484" y="2350"/>
                    </a:lnTo>
                    <a:lnTo>
                      <a:pt x="1483" y="2378"/>
                    </a:lnTo>
                    <a:lnTo>
                      <a:pt x="1481" y="2405"/>
                    </a:lnTo>
                    <a:lnTo>
                      <a:pt x="1480" y="2429"/>
                    </a:lnTo>
                    <a:lnTo>
                      <a:pt x="1479" y="2449"/>
                    </a:lnTo>
                    <a:lnTo>
                      <a:pt x="1478" y="2466"/>
                    </a:lnTo>
                    <a:lnTo>
                      <a:pt x="1478" y="2476"/>
                    </a:lnTo>
                    <a:lnTo>
                      <a:pt x="1476" y="2479"/>
                    </a:lnTo>
                    <a:lnTo>
                      <a:pt x="1476" y="2492"/>
                    </a:lnTo>
                    <a:lnTo>
                      <a:pt x="1474" y="2506"/>
                    </a:lnTo>
                    <a:lnTo>
                      <a:pt x="1470" y="2522"/>
                    </a:lnTo>
                    <a:lnTo>
                      <a:pt x="1465" y="2539"/>
                    </a:lnTo>
                    <a:lnTo>
                      <a:pt x="1457" y="2557"/>
                    </a:lnTo>
                    <a:lnTo>
                      <a:pt x="1446" y="2575"/>
                    </a:lnTo>
                    <a:lnTo>
                      <a:pt x="1432" y="2594"/>
                    </a:lnTo>
                    <a:lnTo>
                      <a:pt x="1416" y="2613"/>
                    </a:lnTo>
                    <a:lnTo>
                      <a:pt x="1395" y="2631"/>
                    </a:lnTo>
                    <a:lnTo>
                      <a:pt x="1370" y="2650"/>
                    </a:lnTo>
                    <a:lnTo>
                      <a:pt x="1340" y="2666"/>
                    </a:lnTo>
                    <a:lnTo>
                      <a:pt x="1307" y="2683"/>
                    </a:lnTo>
                    <a:lnTo>
                      <a:pt x="1267" y="2698"/>
                    </a:lnTo>
                    <a:lnTo>
                      <a:pt x="1244" y="2727"/>
                    </a:lnTo>
                    <a:lnTo>
                      <a:pt x="1216" y="2754"/>
                    </a:lnTo>
                    <a:lnTo>
                      <a:pt x="1184" y="2779"/>
                    </a:lnTo>
                    <a:lnTo>
                      <a:pt x="1162" y="2790"/>
                    </a:lnTo>
                    <a:lnTo>
                      <a:pt x="1138" y="2798"/>
                    </a:lnTo>
                    <a:lnTo>
                      <a:pt x="1113" y="2800"/>
                    </a:lnTo>
                    <a:lnTo>
                      <a:pt x="916" y="2800"/>
                    </a:lnTo>
                    <a:lnTo>
                      <a:pt x="891" y="2798"/>
                    </a:lnTo>
                    <a:lnTo>
                      <a:pt x="867" y="2790"/>
                    </a:lnTo>
                    <a:lnTo>
                      <a:pt x="845" y="2779"/>
                    </a:lnTo>
                    <a:lnTo>
                      <a:pt x="813" y="2754"/>
                    </a:lnTo>
                    <a:lnTo>
                      <a:pt x="785" y="2727"/>
                    </a:lnTo>
                    <a:lnTo>
                      <a:pt x="762" y="2698"/>
                    </a:lnTo>
                    <a:lnTo>
                      <a:pt x="720" y="2681"/>
                    </a:lnTo>
                    <a:lnTo>
                      <a:pt x="684" y="2664"/>
                    </a:lnTo>
                    <a:lnTo>
                      <a:pt x="653" y="2646"/>
                    </a:lnTo>
                    <a:lnTo>
                      <a:pt x="628" y="2626"/>
                    </a:lnTo>
                    <a:lnTo>
                      <a:pt x="607" y="2606"/>
                    </a:lnTo>
                    <a:lnTo>
                      <a:pt x="590" y="2585"/>
                    </a:lnTo>
                    <a:lnTo>
                      <a:pt x="578" y="2566"/>
                    </a:lnTo>
                    <a:lnTo>
                      <a:pt x="567" y="2546"/>
                    </a:lnTo>
                    <a:lnTo>
                      <a:pt x="561" y="2527"/>
                    </a:lnTo>
                    <a:lnTo>
                      <a:pt x="556" y="2509"/>
                    </a:lnTo>
                    <a:lnTo>
                      <a:pt x="554" y="2494"/>
                    </a:lnTo>
                    <a:lnTo>
                      <a:pt x="552" y="2479"/>
                    </a:lnTo>
                    <a:lnTo>
                      <a:pt x="552" y="2479"/>
                    </a:lnTo>
                    <a:lnTo>
                      <a:pt x="552" y="2476"/>
                    </a:lnTo>
                    <a:lnTo>
                      <a:pt x="551" y="2466"/>
                    </a:lnTo>
                    <a:lnTo>
                      <a:pt x="550" y="2449"/>
                    </a:lnTo>
                    <a:lnTo>
                      <a:pt x="549" y="2429"/>
                    </a:lnTo>
                    <a:lnTo>
                      <a:pt x="548" y="2405"/>
                    </a:lnTo>
                    <a:lnTo>
                      <a:pt x="546" y="2378"/>
                    </a:lnTo>
                    <a:lnTo>
                      <a:pt x="545" y="2350"/>
                    </a:lnTo>
                    <a:lnTo>
                      <a:pt x="543" y="2322"/>
                    </a:lnTo>
                    <a:lnTo>
                      <a:pt x="542" y="2294"/>
                    </a:lnTo>
                    <a:lnTo>
                      <a:pt x="540" y="2267"/>
                    </a:lnTo>
                    <a:lnTo>
                      <a:pt x="539" y="2242"/>
                    </a:lnTo>
                    <a:lnTo>
                      <a:pt x="538" y="2221"/>
                    </a:lnTo>
                    <a:lnTo>
                      <a:pt x="495" y="2187"/>
                    </a:lnTo>
                    <a:lnTo>
                      <a:pt x="457" y="2150"/>
                    </a:lnTo>
                    <a:lnTo>
                      <a:pt x="425" y="2110"/>
                    </a:lnTo>
                    <a:lnTo>
                      <a:pt x="398" y="2068"/>
                    </a:lnTo>
                    <a:lnTo>
                      <a:pt x="376" y="2025"/>
                    </a:lnTo>
                    <a:lnTo>
                      <a:pt x="362" y="1980"/>
                    </a:lnTo>
                    <a:lnTo>
                      <a:pt x="352" y="1934"/>
                    </a:lnTo>
                    <a:lnTo>
                      <a:pt x="349" y="1888"/>
                    </a:lnTo>
                    <a:lnTo>
                      <a:pt x="347" y="1864"/>
                    </a:lnTo>
                    <a:lnTo>
                      <a:pt x="340" y="1839"/>
                    </a:lnTo>
                    <a:lnTo>
                      <a:pt x="329" y="1813"/>
                    </a:lnTo>
                    <a:lnTo>
                      <a:pt x="315" y="1785"/>
                    </a:lnTo>
                    <a:lnTo>
                      <a:pt x="296" y="1753"/>
                    </a:lnTo>
                    <a:lnTo>
                      <a:pt x="274" y="1719"/>
                    </a:lnTo>
                    <a:lnTo>
                      <a:pt x="248" y="1682"/>
                    </a:lnTo>
                    <a:lnTo>
                      <a:pt x="227" y="1650"/>
                    </a:lnTo>
                    <a:lnTo>
                      <a:pt x="205" y="1617"/>
                    </a:lnTo>
                    <a:lnTo>
                      <a:pt x="182" y="1583"/>
                    </a:lnTo>
                    <a:lnTo>
                      <a:pt x="160" y="1546"/>
                    </a:lnTo>
                    <a:lnTo>
                      <a:pt x="138" y="1508"/>
                    </a:lnTo>
                    <a:lnTo>
                      <a:pt x="116" y="1466"/>
                    </a:lnTo>
                    <a:lnTo>
                      <a:pt x="95" y="1424"/>
                    </a:lnTo>
                    <a:lnTo>
                      <a:pt x="76" y="1378"/>
                    </a:lnTo>
                    <a:lnTo>
                      <a:pt x="57" y="1329"/>
                    </a:lnTo>
                    <a:lnTo>
                      <a:pt x="41" y="1278"/>
                    </a:lnTo>
                    <a:lnTo>
                      <a:pt x="28" y="1224"/>
                    </a:lnTo>
                    <a:lnTo>
                      <a:pt x="16" y="1166"/>
                    </a:lnTo>
                    <a:lnTo>
                      <a:pt x="8" y="1105"/>
                    </a:lnTo>
                    <a:lnTo>
                      <a:pt x="2" y="1041"/>
                    </a:lnTo>
                    <a:lnTo>
                      <a:pt x="0" y="973"/>
                    </a:lnTo>
                    <a:lnTo>
                      <a:pt x="4" y="893"/>
                    </a:lnTo>
                    <a:lnTo>
                      <a:pt x="14" y="815"/>
                    </a:lnTo>
                    <a:lnTo>
                      <a:pt x="30" y="739"/>
                    </a:lnTo>
                    <a:lnTo>
                      <a:pt x="53" y="667"/>
                    </a:lnTo>
                    <a:lnTo>
                      <a:pt x="80" y="595"/>
                    </a:lnTo>
                    <a:lnTo>
                      <a:pt x="114" y="526"/>
                    </a:lnTo>
                    <a:lnTo>
                      <a:pt x="152" y="461"/>
                    </a:lnTo>
                    <a:lnTo>
                      <a:pt x="196" y="399"/>
                    </a:lnTo>
                    <a:lnTo>
                      <a:pt x="246" y="340"/>
                    </a:lnTo>
                    <a:lnTo>
                      <a:pt x="298" y="286"/>
                    </a:lnTo>
                    <a:lnTo>
                      <a:pt x="356" y="235"/>
                    </a:lnTo>
                    <a:lnTo>
                      <a:pt x="416" y="188"/>
                    </a:lnTo>
                    <a:lnTo>
                      <a:pt x="481" y="147"/>
                    </a:lnTo>
                    <a:lnTo>
                      <a:pt x="549" y="109"/>
                    </a:lnTo>
                    <a:lnTo>
                      <a:pt x="621" y="77"/>
                    </a:lnTo>
                    <a:lnTo>
                      <a:pt x="695" y="50"/>
                    </a:lnTo>
                    <a:lnTo>
                      <a:pt x="771" y="29"/>
                    </a:lnTo>
                    <a:lnTo>
                      <a:pt x="850" y="13"/>
                    </a:lnTo>
                    <a:lnTo>
                      <a:pt x="932" y="3"/>
                    </a:lnTo>
                    <a:lnTo>
                      <a:pt x="101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35" name="Freeform 18"/>
              <p:cNvSpPr>
                <a:spLocks/>
              </p:cNvSpPr>
              <p:nvPr/>
            </p:nvSpPr>
            <p:spPr bwMode="auto">
              <a:xfrm>
                <a:off x="4984751" y="2243138"/>
                <a:ext cx="19050" cy="46038"/>
              </a:xfrm>
              <a:custGeom>
                <a:avLst/>
                <a:gdLst>
                  <a:gd name="T0" fmla="*/ 63 w 127"/>
                  <a:gd name="T1" fmla="*/ 0 h 318"/>
                  <a:gd name="T2" fmla="*/ 63 w 127"/>
                  <a:gd name="T3" fmla="*/ 0 h 318"/>
                  <a:gd name="T4" fmla="*/ 80 w 127"/>
                  <a:gd name="T5" fmla="*/ 2 h 318"/>
                  <a:gd name="T6" fmla="*/ 96 w 127"/>
                  <a:gd name="T7" fmla="*/ 9 h 318"/>
                  <a:gd name="T8" fmla="*/ 109 w 127"/>
                  <a:gd name="T9" fmla="*/ 19 h 318"/>
                  <a:gd name="T10" fmla="*/ 119 w 127"/>
                  <a:gd name="T11" fmla="*/ 32 h 318"/>
                  <a:gd name="T12" fmla="*/ 125 w 127"/>
                  <a:gd name="T13" fmla="*/ 47 h 318"/>
                  <a:gd name="T14" fmla="*/ 127 w 127"/>
                  <a:gd name="T15" fmla="*/ 64 h 318"/>
                  <a:gd name="T16" fmla="*/ 127 w 127"/>
                  <a:gd name="T17" fmla="*/ 254 h 318"/>
                  <a:gd name="T18" fmla="*/ 125 w 127"/>
                  <a:gd name="T19" fmla="*/ 272 h 318"/>
                  <a:gd name="T20" fmla="*/ 119 w 127"/>
                  <a:gd name="T21" fmla="*/ 286 h 318"/>
                  <a:gd name="T22" fmla="*/ 109 w 127"/>
                  <a:gd name="T23" fmla="*/ 300 h 318"/>
                  <a:gd name="T24" fmla="*/ 96 w 127"/>
                  <a:gd name="T25" fmla="*/ 309 h 318"/>
                  <a:gd name="T26" fmla="*/ 80 w 127"/>
                  <a:gd name="T27" fmla="*/ 315 h 318"/>
                  <a:gd name="T28" fmla="*/ 63 w 127"/>
                  <a:gd name="T29" fmla="*/ 318 h 318"/>
                  <a:gd name="T30" fmla="*/ 47 w 127"/>
                  <a:gd name="T31" fmla="*/ 315 h 318"/>
                  <a:gd name="T32" fmla="*/ 31 w 127"/>
                  <a:gd name="T33" fmla="*/ 309 h 318"/>
                  <a:gd name="T34" fmla="*/ 18 w 127"/>
                  <a:gd name="T35" fmla="*/ 300 h 318"/>
                  <a:gd name="T36" fmla="*/ 8 w 127"/>
                  <a:gd name="T37" fmla="*/ 286 h 318"/>
                  <a:gd name="T38" fmla="*/ 2 w 127"/>
                  <a:gd name="T39" fmla="*/ 272 h 318"/>
                  <a:gd name="T40" fmla="*/ 0 w 127"/>
                  <a:gd name="T41" fmla="*/ 254 h 318"/>
                  <a:gd name="T42" fmla="*/ 0 w 127"/>
                  <a:gd name="T43" fmla="*/ 64 h 318"/>
                  <a:gd name="T44" fmla="*/ 2 w 127"/>
                  <a:gd name="T45" fmla="*/ 47 h 318"/>
                  <a:gd name="T46" fmla="*/ 8 w 127"/>
                  <a:gd name="T47" fmla="*/ 32 h 318"/>
                  <a:gd name="T48" fmla="*/ 18 w 127"/>
                  <a:gd name="T49" fmla="*/ 19 h 318"/>
                  <a:gd name="T50" fmla="*/ 31 w 127"/>
                  <a:gd name="T51" fmla="*/ 9 h 318"/>
                  <a:gd name="T52" fmla="*/ 47 w 127"/>
                  <a:gd name="T53" fmla="*/ 2 h 318"/>
                  <a:gd name="T54" fmla="*/ 63 w 127"/>
                  <a:gd name="T55" fmla="*/ 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27" h="318">
                    <a:moveTo>
                      <a:pt x="63" y="0"/>
                    </a:moveTo>
                    <a:lnTo>
                      <a:pt x="63" y="0"/>
                    </a:lnTo>
                    <a:lnTo>
                      <a:pt x="80" y="2"/>
                    </a:lnTo>
                    <a:lnTo>
                      <a:pt x="96" y="9"/>
                    </a:lnTo>
                    <a:lnTo>
                      <a:pt x="109" y="19"/>
                    </a:lnTo>
                    <a:lnTo>
                      <a:pt x="119" y="32"/>
                    </a:lnTo>
                    <a:lnTo>
                      <a:pt x="125" y="47"/>
                    </a:lnTo>
                    <a:lnTo>
                      <a:pt x="127" y="64"/>
                    </a:lnTo>
                    <a:lnTo>
                      <a:pt x="127" y="254"/>
                    </a:lnTo>
                    <a:lnTo>
                      <a:pt x="125" y="272"/>
                    </a:lnTo>
                    <a:lnTo>
                      <a:pt x="119" y="286"/>
                    </a:lnTo>
                    <a:lnTo>
                      <a:pt x="109" y="300"/>
                    </a:lnTo>
                    <a:lnTo>
                      <a:pt x="96" y="309"/>
                    </a:lnTo>
                    <a:lnTo>
                      <a:pt x="80" y="315"/>
                    </a:lnTo>
                    <a:lnTo>
                      <a:pt x="63" y="318"/>
                    </a:lnTo>
                    <a:lnTo>
                      <a:pt x="47" y="315"/>
                    </a:lnTo>
                    <a:lnTo>
                      <a:pt x="31" y="309"/>
                    </a:lnTo>
                    <a:lnTo>
                      <a:pt x="18" y="300"/>
                    </a:lnTo>
                    <a:lnTo>
                      <a:pt x="8" y="286"/>
                    </a:lnTo>
                    <a:lnTo>
                      <a:pt x="2" y="272"/>
                    </a:lnTo>
                    <a:lnTo>
                      <a:pt x="0" y="254"/>
                    </a:lnTo>
                    <a:lnTo>
                      <a:pt x="0" y="64"/>
                    </a:lnTo>
                    <a:lnTo>
                      <a:pt x="2" y="47"/>
                    </a:lnTo>
                    <a:lnTo>
                      <a:pt x="8" y="32"/>
                    </a:lnTo>
                    <a:lnTo>
                      <a:pt x="18" y="19"/>
                    </a:lnTo>
                    <a:lnTo>
                      <a:pt x="31" y="9"/>
                    </a:lnTo>
                    <a:lnTo>
                      <a:pt x="47" y="2"/>
                    </a:lnTo>
                    <a:lnTo>
                      <a:pt x="6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36" name="Freeform 19"/>
              <p:cNvSpPr>
                <a:spLocks/>
              </p:cNvSpPr>
              <p:nvPr/>
            </p:nvSpPr>
            <p:spPr bwMode="auto">
              <a:xfrm>
                <a:off x="4881563" y="2271713"/>
                <a:ext cx="31750" cy="41275"/>
              </a:xfrm>
              <a:custGeom>
                <a:avLst/>
                <a:gdLst>
                  <a:gd name="T0" fmla="*/ 64 w 224"/>
                  <a:gd name="T1" fmla="*/ 0 h 293"/>
                  <a:gd name="T2" fmla="*/ 80 w 224"/>
                  <a:gd name="T3" fmla="*/ 2 h 293"/>
                  <a:gd name="T4" fmla="*/ 95 w 224"/>
                  <a:gd name="T5" fmla="*/ 8 h 293"/>
                  <a:gd name="T6" fmla="*/ 109 w 224"/>
                  <a:gd name="T7" fmla="*/ 18 h 293"/>
                  <a:gd name="T8" fmla="*/ 119 w 224"/>
                  <a:gd name="T9" fmla="*/ 32 h 293"/>
                  <a:gd name="T10" fmla="*/ 216 w 224"/>
                  <a:gd name="T11" fmla="*/ 197 h 293"/>
                  <a:gd name="T12" fmla="*/ 222 w 224"/>
                  <a:gd name="T13" fmla="*/ 213 h 293"/>
                  <a:gd name="T14" fmla="*/ 224 w 224"/>
                  <a:gd name="T15" fmla="*/ 230 h 293"/>
                  <a:gd name="T16" fmla="*/ 222 w 224"/>
                  <a:gd name="T17" fmla="*/ 245 h 293"/>
                  <a:gd name="T18" fmla="*/ 216 w 224"/>
                  <a:gd name="T19" fmla="*/ 261 h 293"/>
                  <a:gd name="T20" fmla="*/ 206 w 224"/>
                  <a:gd name="T21" fmla="*/ 274 h 293"/>
                  <a:gd name="T22" fmla="*/ 193 w 224"/>
                  <a:gd name="T23" fmla="*/ 285 h 293"/>
                  <a:gd name="T24" fmla="*/ 177 w 224"/>
                  <a:gd name="T25" fmla="*/ 291 h 293"/>
                  <a:gd name="T26" fmla="*/ 160 w 224"/>
                  <a:gd name="T27" fmla="*/ 293 h 293"/>
                  <a:gd name="T28" fmla="*/ 143 w 224"/>
                  <a:gd name="T29" fmla="*/ 291 h 293"/>
                  <a:gd name="T30" fmla="*/ 129 w 224"/>
                  <a:gd name="T31" fmla="*/ 285 h 293"/>
                  <a:gd name="T32" fmla="*/ 115 w 224"/>
                  <a:gd name="T33" fmla="*/ 274 h 293"/>
                  <a:gd name="T34" fmla="*/ 105 w 224"/>
                  <a:gd name="T35" fmla="*/ 261 h 293"/>
                  <a:gd name="T36" fmla="*/ 8 w 224"/>
                  <a:gd name="T37" fmla="*/ 95 h 293"/>
                  <a:gd name="T38" fmla="*/ 2 w 224"/>
                  <a:gd name="T39" fmla="*/ 80 h 293"/>
                  <a:gd name="T40" fmla="*/ 0 w 224"/>
                  <a:gd name="T41" fmla="*/ 63 h 293"/>
                  <a:gd name="T42" fmla="*/ 2 w 224"/>
                  <a:gd name="T43" fmla="*/ 48 h 293"/>
                  <a:gd name="T44" fmla="*/ 8 w 224"/>
                  <a:gd name="T45" fmla="*/ 32 h 293"/>
                  <a:gd name="T46" fmla="*/ 19 w 224"/>
                  <a:gd name="T47" fmla="*/ 19 h 293"/>
                  <a:gd name="T48" fmla="*/ 31 w 224"/>
                  <a:gd name="T49" fmla="*/ 9 h 293"/>
                  <a:gd name="T50" fmla="*/ 48 w 224"/>
                  <a:gd name="T51" fmla="*/ 2 h 293"/>
                  <a:gd name="T52" fmla="*/ 64 w 224"/>
                  <a:gd name="T53" fmla="*/ 0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4" h="293">
                    <a:moveTo>
                      <a:pt x="64" y="0"/>
                    </a:moveTo>
                    <a:lnTo>
                      <a:pt x="80" y="2"/>
                    </a:lnTo>
                    <a:lnTo>
                      <a:pt x="95" y="8"/>
                    </a:lnTo>
                    <a:lnTo>
                      <a:pt x="109" y="18"/>
                    </a:lnTo>
                    <a:lnTo>
                      <a:pt x="119" y="32"/>
                    </a:lnTo>
                    <a:lnTo>
                      <a:pt x="216" y="197"/>
                    </a:lnTo>
                    <a:lnTo>
                      <a:pt x="222" y="213"/>
                    </a:lnTo>
                    <a:lnTo>
                      <a:pt x="224" y="230"/>
                    </a:lnTo>
                    <a:lnTo>
                      <a:pt x="222" y="245"/>
                    </a:lnTo>
                    <a:lnTo>
                      <a:pt x="216" y="261"/>
                    </a:lnTo>
                    <a:lnTo>
                      <a:pt x="206" y="274"/>
                    </a:lnTo>
                    <a:lnTo>
                      <a:pt x="193" y="285"/>
                    </a:lnTo>
                    <a:lnTo>
                      <a:pt x="177" y="291"/>
                    </a:lnTo>
                    <a:lnTo>
                      <a:pt x="160" y="293"/>
                    </a:lnTo>
                    <a:lnTo>
                      <a:pt x="143" y="291"/>
                    </a:lnTo>
                    <a:lnTo>
                      <a:pt x="129" y="285"/>
                    </a:lnTo>
                    <a:lnTo>
                      <a:pt x="115" y="274"/>
                    </a:lnTo>
                    <a:lnTo>
                      <a:pt x="105" y="261"/>
                    </a:lnTo>
                    <a:lnTo>
                      <a:pt x="8" y="95"/>
                    </a:lnTo>
                    <a:lnTo>
                      <a:pt x="2" y="80"/>
                    </a:lnTo>
                    <a:lnTo>
                      <a:pt x="0" y="63"/>
                    </a:lnTo>
                    <a:lnTo>
                      <a:pt x="2" y="48"/>
                    </a:lnTo>
                    <a:lnTo>
                      <a:pt x="8" y="32"/>
                    </a:lnTo>
                    <a:lnTo>
                      <a:pt x="19" y="19"/>
                    </a:lnTo>
                    <a:lnTo>
                      <a:pt x="31" y="9"/>
                    </a:lnTo>
                    <a:lnTo>
                      <a:pt x="48" y="2"/>
                    </a:lnTo>
                    <a:lnTo>
                      <a:pt x="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37" name="Freeform 20"/>
              <p:cNvSpPr>
                <a:spLocks/>
              </p:cNvSpPr>
              <p:nvPr/>
            </p:nvSpPr>
            <p:spPr bwMode="auto">
              <a:xfrm>
                <a:off x="4805363" y="2346325"/>
                <a:ext cx="41275" cy="33338"/>
              </a:xfrm>
              <a:custGeom>
                <a:avLst/>
                <a:gdLst>
                  <a:gd name="T0" fmla="*/ 64 w 294"/>
                  <a:gd name="T1" fmla="*/ 0 h 222"/>
                  <a:gd name="T2" fmla="*/ 79 w 294"/>
                  <a:gd name="T3" fmla="*/ 2 h 222"/>
                  <a:gd name="T4" fmla="*/ 96 w 294"/>
                  <a:gd name="T5" fmla="*/ 8 h 222"/>
                  <a:gd name="T6" fmla="*/ 263 w 294"/>
                  <a:gd name="T7" fmla="*/ 103 h 222"/>
                  <a:gd name="T8" fmla="*/ 276 w 294"/>
                  <a:gd name="T9" fmla="*/ 114 h 222"/>
                  <a:gd name="T10" fmla="*/ 286 w 294"/>
                  <a:gd name="T11" fmla="*/ 127 h 222"/>
                  <a:gd name="T12" fmla="*/ 292 w 294"/>
                  <a:gd name="T13" fmla="*/ 142 h 222"/>
                  <a:gd name="T14" fmla="*/ 294 w 294"/>
                  <a:gd name="T15" fmla="*/ 158 h 222"/>
                  <a:gd name="T16" fmla="*/ 292 w 294"/>
                  <a:gd name="T17" fmla="*/ 175 h 222"/>
                  <a:gd name="T18" fmla="*/ 286 w 294"/>
                  <a:gd name="T19" fmla="*/ 190 h 222"/>
                  <a:gd name="T20" fmla="*/ 275 w 294"/>
                  <a:gd name="T21" fmla="*/ 204 h 222"/>
                  <a:gd name="T22" fmla="*/ 262 w 294"/>
                  <a:gd name="T23" fmla="*/ 214 h 222"/>
                  <a:gd name="T24" fmla="*/ 246 w 294"/>
                  <a:gd name="T25" fmla="*/ 220 h 222"/>
                  <a:gd name="T26" fmla="*/ 230 w 294"/>
                  <a:gd name="T27" fmla="*/ 222 h 222"/>
                  <a:gd name="T28" fmla="*/ 213 w 294"/>
                  <a:gd name="T29" fmla="*/ 220 h 222"/>
                  <a:gd name="T30" fmla="*/ 198 w 294"/>
                  <a:gd name="T31" fmla="*/ 213 h 222"/>
                  <a:gd name="T32" fmla="*/ 31 w 294"/>
                  <a:gd name="T33" fmla="*/ 118 h 222"/>
                  <a:gd name="T34" fmla="*/ 18 w 294"/>
                  <a:gd name="T35" fmla="*/ 108 h 222"/>
                  <a:gd name="T36" fmla="*/ 8 w 294"/>
                  <a:gd name="T37" fmla="*/ 95 h 222"/>
                  <a:gd name="T38" fmla="*/ 2 w 294"/>
                  <a:gd name="T39" fmla="*/ 80 h 222"/>
                  <a:gd name="T40" fmla="*/ 0 w 294"/>
                  <a:gd name="T41" fmla="*/ 63 h 222"/>
                  <a:gd name="T42" fmla="*/ 2 w 294"/>
                  <a:gd name="T43" fmla="*/ 47 h 222"/>
                  <a:gd name="T44" fmla="*/ 8 w 294"/>
                  <a:gd name="T45" fmla="*/ 31 h 222"/>
                  <a:gd name="T46" fmla="*/ 19 w 294"/>
                  <a:gd name="T47" fmla="*/ 18 h 222"/>
                  <a:gd name="T48" fmla="*/ 32 w 294"/>
                  <a:gd name="T49" fmla="*/ 8 h 222"/>
                  <a:gd name="T50" fmla="*/ 47 w 294"/>
                  <a:gd name="T51" fmla="*/ 2 h 222"/>
                  <a:gd name="T52" fmla="*/ 64 w 294"/>
                  <a:gd name="T53" fmla="*/ 0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94" h="222">
                    <a:moveTo>
                      <a:pt x="64" y="0"/>
                    </a:moveTo>
                    <a:lnTo>
                      <a:pt x="79" y="2"/>
                    </a:lnTo>
                    <a:lnTo>
                      <a:pt x="96" y="8"/>
                    </a:lnTo>
                    <a:lnTo>
                      <a:pt x="263" y="103"/>
                    </a:lnTo>
                    <a:lnTo>
                      <a:pt x="276" y="114"/>
                    </a:lnTo>
                    <a:lnTo>
                      <a:pt x="286" y="127"/>
                    </a:lnTo>
                    <a:lnTo>
                      <a:pt x="292" y="142"/>
                    </a:lnTo>
                    <a:lnTo>
                      <a:pt x="294" y="158"/>
                    </a:lnTo>
                    <a:lnTo>
                      <a:pt x="292" y="175"/>
                    </a:lnTo>
                    <a:lnTo>
                      <a:pt x="286" y="190"/>
                    </a:lnTo>
                    <a:lnTo>
                      <a:pt x="275" y="204"/>
                    </a:lnTo>
                    <a:lnTo>
                      <a:pt x="262" y="214"/>
                    </a:lnTo>
                    <a:lnTo>
                      <a:pt x="246" y="220"/>
                    </a:lnTo>
                    <a:lnTo>
                      <a:pt x="230" y="222"/>
                    </a:lnTo>
                    <a:lnTo>
                      <a:pt x="213" y="220"/>
                    </a:lnTo>
                    <a:lnTo>
                      <a:pt x="198" y="213"/>
                    </a:lnTo>
                    <a:lnTo>
                      <a:pt x="31" y="118"/>
                    </a:lnTo>
                    <a:lnTo>
                      <a:pt x="18" y="108"/>
                    </a:lnTo>
                    <a:lnTo>
                      <a:pt x="8" y="95"/>
                    </a:lnTo>
                    <a:lnTo>
                      <a:pt x="2" y="80"/>
                    </a:lnTo>
                    <a:lnTo>
                      <a:pt x="0" y="63"/>
                    </a:lnTo>
                    <a:lnTo>
                      <a:pt x="2" y="47"/>
                    </a:lnTo>
                    <a:lnTo>
                      <a:pt x="8" y="31"/>
                    </a:lnTo>
                    <a:lnTo>
                      <a:pt x="19" y="18"/>
                    </a:lnTo>
                    <a:lnTo>
                      <a:pt x="32" y="8"/>
                    </a:lnTo>
                    <a:lnTo>
                      <a:pt x="47" y="2"/>
                    </a:lnTo>
                    <a:lnTo>
                      <a:pt x="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38" name="Freeform 21"/>
              <p:cNvSpPr>
                <a:spLocks/>
              </p:cNvSpPr>
              <p:nvPr/>
            </p:nvSpPr>
            <p:spPr bwMode="auto">
              <a:xfrm>
                <a:off x="4776788" y="2449513"/>
                <a:ext cx="46038" cy="19050"/>
              </a:xfrm>
              <a:custGeom>
                <a:avLst/>
                <a:gdLst>
                  <a:gd name="T0" fmla="*/ 64 w 321"/>
                  <a:gd name="T1" fmla="*/ 0 h 128"/>
                  <a:gd name="T2" fmla="*/ 257 w 321"/>
                  <a:gd name="T3" fmla="*/ 0 h 128"/>
                  <a:gd name="T4" fmla="*/ 273 w 321"/>
                  <a:gd name="T5" fmla="*/ 4 h 128"/>
                  <a:gd name="T6" fmla="*/ 289 w 321"/>
                  <a:gd name="T7" fmla="*/ 10 h 128"/>
                  <a:gd name="T8" fmla="*/ 302 w 321"/>
                  <a:gd name="T9" fmla="*/ 19 h 128"/>
                  <a:gd name="T10" fmla="*/ 312 w 321"/>
                  <a:gd name="T11" fmla="*/ 33 h 128"/>
                  <a:gd name="T12" fmla="*/ 318 w 321"/>
                  <a:gd name="T13" fmla="*/ 47 h 128"/>
                  <a:gd name="T14" fmla="*/ 321 w 321"/>
                  <a:gd name="T15" fmla="*/ 65 h 128"/>
                  <a:gd name="T16" fmla="*/ 318 w 321"/>
                  <a:gd name="T17" fmla="*/ 82 h 128"/>
                  <a:gd name="T18" fmla="*/ 312 w 321"/>
                  <a:gd name="T19" fmla="*/ 96 h 128"/>
                  <a:gd name="T20" fmla="*/ 302 w 321"/>
                  <a:gd name="T21" fmla="*/ 110 h 128"/>
                  <a:gd name="T22" fmla="*/ 289 w 321"/>
                  <a:gd name="T23" fmla="*/ 119 h 128"/>
                  <a:gd name="T24" fmla="*/ 273 w 321"/>
                  <a:gd name="T25" fmla="*/ 126 h 128"/>
                  <a:gd name="T26" fmla="*/ 257 w 321"/>
                  <a:gd name="T27" fmla="*/ 128 h 128"/>
                  <a:gd name="T28" fmla="*/ 64 w 321"/>
                  <a:gd name="T29" fmla="*/ 128 h 128"/>
                  <a:gd name="T30" fmla="*/ 47 w 321"/>
                  <a:gd name="T31" fmla="*/ 126 h 128"/>
                  <a:gd name="T32" fmla="*/ 32 w 321"/>
                  <a:gd name="T33" fmla="*/ 119 h 128"/>
                  <a:gd name="T34" fmla="*/ 19 w 321"/>
                  <a:gd name="T35" fmla="*/ 110 h 128"/>
                  <a:gd name="T36" fmla="*/ 9 w 321"/>
                  <a:gd name="T37" fmla="*/ 96 h 128"/>
                  <a:gd name="T38" fmla="*/ 2 w 321"/>
                  <a:gd name="T39" fmla="*/ 82 h 128"/>
                  <a:gd name="T40" fmla="*/ 0 w 321"/>
                  <a:gd name="T41" fmla="*/ 65 h 128"/>
                  <a:gd name="T42" fmla="*/ 2 w 321"/>
                  <a:gd name="T43" fmla="*/ 47 h 128"/>
                  <a:gd name="T44" fmla="*/ 9 w 321"/>
                  <a:gd name="T45" fmla="*/ 33 h 128"/>
                  <a:gd name="T46" fmla="*/ 19 w 321"/>
                  <a:gd name="T47" fmla="*/ 19 h 128"/>
                  <a:gd name="T48" fmla="*/ 32 w 321"/>
                  <a:gd name="T49" fmla="*/ 10 h 128"/>
                  <a:gd name="T50" fmla="*/ 47 w 321"/>
                  <a:gd name="T51" fmla="*/ 4 h 128"/>
                  <a:gd name="T52" fmla="*/ 64 w 321"/>
                  <a:gd name="T53"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21" h="128">
                    <a:moveTo>
                      <a:pt x="64" y="0"/>
                    </a:moveTo>
                    <a:lnTo>
                      <a:pt x="257" y="0"/>
                    </a:lnTo>
                    <a:lnTo>
                      <a:pt x="273" y="4"/>
                    </a:lnTo>
                    <a:lnTo>
                      <a:pt x="289" y="10"/>
                    </a:lnTo>
                    <a:lnTo>
                      <a:pt x="302" y="19"/>
                    </a:lnTo>
                    <a:lnTo>
                      <a:pt x="312" y="33"/>
                    </a:lnTo>
                    <a:lnTo>
                      <a:pt x="318" y="47"/>
                    </a:lnTo>
                    <a:lnTo>
                      <a:pt x="321" y="65"/>
                    </a:lnTo>
                    <a:lnTo>
                      <a:pt x="318" y="82"/>
                    </a:lnTo>
                    <a:lnTo>
                      <a:pt x="312" y="96"/>
                    </a:lnTo>
                    <a:lnTo>
                      <a:pt x="302" y="110"/>
                    </a:lnTo>
                    <a:lnTo>
                      <a:pt x="289" y="119"/>
                    </a:lnTo>
                    <a:lnTo>
                      <a:pt x="273" y="126"/>
                    </a:lnTo>
                    <a:lnTo>
                      <a:pt x="257" y="128"/>
                    </a:lnTo>
                    <a:lnTo>
                      <a:pt x="64" y="128"/>
                    </a:lnTo>
                    <a:lnTo>
                      <a:pt x="47" y="126"/>
                    </a:lnTo>
                    <a:lnTo>
                      <a:pt x="32" y="119"/>
                    </a:lnTo>
                    <a:lnTo>
                      <a:pt x="19" y="110"/>
                    </a:lnTo>
                    <a:lnTo>
                      <a:pt x="9" y="96"/>
                    </a:lnTo>
                    <a:lnTo>
                      <a:pt x="2" y="82"/>
                    </a:lnTo>
                    <a:lnTo>
                      <a:pt x="0" y="65"/>
                    </a:lnTo>
                    <a:lnTo>
                      <a:pt x="2" y="47"/>
                    </a:lnTo>
                    <a:lnTo>
                      <a:pt x="9" y="33"/>
                    </a:lnTo>
                    <a:lnTo>
                      <a:pt x="19" y="19"/>
                    </a:lnTo>
                    <a:lnTo>
                      <a:pt x="32" y="10"/>
                    </a:lnTo>
                    <a:lnTo>
                      <a:pt x="47" y="4"/>
                    </a:lnTo>
                    <a:lnTo>
                      <a:pt x="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39" name="Freeform 22"/>
              <p:cNvSpPr>
                <a:spLocks/>
              </p:cNvSpPr>
              <p:nvPr/>
            </p:nvSpPr>
            <p:spPr bwMode="auto">
              <a:xfrm>
                <a:off x="4805363" y="2540000"/>
                <a:ext cx="41275" cy="31750"/>
              </a:xfrm>
              <a:custGeom>
                <a:avLst/>
                <a:gdLst>
                  <a:gd name="T0" fmla="*/ 230 w 294"/>
                  <a:gd name="T1" fmla="*/ 0 h 224"/>
                  <a:gd name="T2" fmla="*/ 247 w 294"/>
                  <a:gd name="T3" fmla="*/ 3 h 224"/>
                  <a:gd name="T4" fmla="*/ 262 w 294"/>
                  <a:gd name="T5" fmla="*/ 9 h 224"/>
                  <a:gd name="T6" fmla="*/ 275 w 294"/>
                  <a:gd name="T7" fmla="*/ 19 h 224"/>
                  <a:gd name="T8" fmla="*/ 286 w 294"/>
                  <a:gd name="T9" fmla="*/ 33 h 224"/>
                  <a:gd name="T10" fmla="*/ 292 w 294"/>
                  <a:gd name="T11" fmla="*/ 48 h 224"/>
                  <a:gd name="T12" fmla="*/ 294 w 294"/>
                  <a:gd name="T13" fmla="*/ 65 h 224"/>
                  <a:gd name="T14" fmla="*/ 292 w 294"/>
                  <a:gd name="T15" fmla="*/ 80 h 224"/>
                  <a:gd name="T16" fmla="*/ 286 w 294"/>
                  <a:gd name="T17" fmla="*/ 96 h 224"/>
                  <a:gd name="T18" fmla="*/ 275 w 294"/>
                  <a:gd name="T19" fmla="*/ 110 h 224"/>
                  <a:gd name="T20" fmla="*/ 263 w 294"/>
                  <a:gd name="T21" fmla="*/ 120 h 224"/>
                  <a:gd name="T22" fmla="*/ 96 w 294"/>
                  <a:gd name="T23" fmla="*/ 215 h 224"/>
                  <a:gd name="T24" fmla="*/ 80 w 294"/>
                  <a:gd name="T25" fmla="*/ 221 h 224"/>
                  <a:gd name="T26" fmla="*/ 64 w 294"/>
                  <a:gd name="T27" fmla="*/ 224 h 224"/>
                  <a:gd name="T28" fmla="*/ 47 w 294"/>
                  <a:gd name="T29" fmla="*/ 221 h 224"/>
                  <a:gd name="T30" fmla="*/ 32 w 294"/>
                  <a:gd name="T31" fmla="*/ 216 h 224"/>
                  <a:gd name="T32" fmla="*/ 19 w 294"/>
                  <a:gd name="T33" fmla="*/ 205 h 224"/>
                  <a:gd name="T34" fmla="*/ 8 w 294"/>
                  <a:gd name="T35" fmla="*/ 192 h 224"/>
                  <a:gd name="T36" fmla="*/ 2 w 294"/>
                  <a:gd name="T37" fmla="*/ 176 h 224"/>
                  <a:gd name="T38" fmla="*/ 0 w 294"/>
                  <a:gd name="T39" fmla="*/ 159 h 224"/>
                  <a:gd name="T40" fmla="*/ 2 w 294"/>
                  <a:gd name="T41" fmla="*/ 144 h 224"/>
                  <a:gd name="T42" fmla="*/ 8 w 294"/>
                  <a:gd name="T43" fmla="*/ 128 h 224"/>
                  <a:gd name="T44" fmla="*/ 18 w 294"/>
                  <a:gd name="T45" fmla="*/ 116 h 224"/>
                  <a:gd name="T46" fmla="*/ 31 w 294"/>
                  <a:gd name="T47" fmla="*/ 105 h 224"/>
                  <a:gd name="T48" fmla="*/ 198 w 294"/>
                  <a:gd name="T49" fmla="*/ 10 h 224"/>
                  <a:gd name="T50" fmla="*/ 215 w 294"/>
                  <a:gd name="T51" fmla="*/ 2 h 224"/>
                  <a:gd name="T52" fmla="*/ 230 w 294"/>
                  <a:gd name="T53" fmla="*/ 0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94" h="224">
                    <a:moveTo>
                      <a:pt x="230" y="0"/>
                    </a:moveTo>
                    <a:lnTo>
                      <a:pt x="247" y="3"/>
                    </a:lnTo>
                    <a:lnTo>
                      <a:pt x="262" y="9"/>
                    </a:lnTo>
                    <a:lnTo>
                      <a:pt x="275" y="19"/>
                    </a:lnTo>
                    <a:lnTo>
                      <a:pt x="286" y="33"/>
                    </a:lnTo>
                    <a:lnTo>
                      <a:pt x="292" y="48"/>
                    </a:lnTo>
                    <a:lnTo>
                      <a:pt x="294" y="65"/>
                    </a:lnTo>
                    <a:lnTo>
                      <a:pt x="292" y="80"/>
                    </a:lnTo>
                    <a:lnTo>
                      <a:pt x="286" y="96"/>
                    </a:lnTo>
                    <a:lnTo>
                      <a:pt x="275" y="110"/>
                    </a:lnTo>
                    <a:lnTo>
                      <a:pt x="263" y="120"/>
                    </a:lnTo>
                    <a:lnTo>
                      <a:pt x="96" y="215"/>
                    </a:lnTo>
                    <a:lnTo>
                      <a:pt x="80" y="221"/>
                    </a:lnTo>
                    <a:lnTo>
                      <a:pt x="64" y="224"/>
                    </a:lnTo>
                    <a:lnTo>
                      <a:pt x="47" y="221"/>
                    </a:lnTo>
                    <a:lnTo>
                      <a:pt x="32" y="216"/>
                    </a:lnTo>
                    <a:lnTo>
                      <a:pt x="19" y="205"/>
                    </a:lnTo>
                    <a:lnTo>
                      <a:pt x="8" y="192"/>
                    </a:lnTo>
                    <a:lnTo>
                      <a:pt x="2" y="176"/>
                    </a:lnTo>
                    <a:lnTo>
                      <a:pt x="0" y="159"/>
                    </a:lnTo>
                    <a:lnTo>
                      <a:pt x="2" y="144"/>
                    </a:lnTo>
                    <a:lnTo>
                      <a:pt x="8" y="128"/>
                    </a:lnTo>
                    <a:lnTo>
                      <a:pt x="18" y="116"/>
                    </a:lnTo>
                    <a:lnTo>
                      <a:pt x="31" y="105"/>
                    </a:lnTo>
                    <a:lnTo>
                      <a:pt x="198" y="10"/>
                    </a:lnTo>
                    <a:lnTo>
                      <a:pt x="215" y="2"/>
                    </a:lnTo>
                    <a:lnTo>
                      <a:pt x="2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40" name="Freeform 23"/>
              <p:cNvSpPr>
                <a:spLocks/>
              </p:cNvSpPr>
              <p:nvPr/>
            </p:nvSpPr>
            <p:spPr bwMode="auto">
              <a:xfrm>
                <a:off x="5141913" y="2540000"/>
                <a:ext cx="41275" cy="31750"/>
              </a:xfrm>
              <a:custGeom>
                <a:avLst/>
                <a:gdLst>
                  <a:gd name="T0" fmla="*/ 64 w 294"/>
                  <a:gd name="T1" fmla="*/ 0 h 224"/>
                  <a:gd name="T2" fmla="*/ 80 w 294"/>
                  <a:gd name="T3" fmla="*/ 2 h 224"/>
                  <a:gd name="T4" fmla="*/ 96 w 294"/>
                  <a:gd name="T5" fmla="*/ 10 h 224"/>
                  <a:gd name="T6" fmla="*/ 263 w 294"/>
                  <a:gd name="T7" fmla="*/ 105 h 224"/>
                  <a:gd name="T8" fmla="*/ 276 w 294"/>
                  <a:gd name="T9" fmla="*/ 116 h 224"/>
                  <a:gd name="T10" fmla="*/ 286 w 294"/>
                  <a:gd name="T11" fmla="*/ 128 h 224"/>
                  <a:gd name="T12" fmla="*/ 292 w 294"/>
                  <a:gd name="T13" fmla="*/ 144 h 224"/>
                  <a:gd name="T14" fmla="*/ 294 w 294"/>
                  <a:gd name="T15" fmla="*/ 159 h 224"/>
                  <a:gd name="T16" fmla="*/ 292 w 294"/>
                  <a:gd name="T17" fmla="*/ 176 h 224"/>
                  <a:gd name="T18" fmla="*/ 286 w 294"/>
                  <a:gd name="T19" fmla="*/ 192 h 224"/>
                  <a:gd name="T20" fmla="*/ 275 w 294"/>
                  <a:gd name="T21" fmla="*/ 205 h 224"/>
                  <a:gd name="T22" fmla="*/ 262 w 294"/>
                  <a:gd name="T23" fmla="*/ 216 h 224"/>
                  <a:gd name="T24" fmla="*/ 247 w 294"/>
                  <a:gd name="T25" fmla="*/ 221 h 224"/>
                  <a:gd name="T26" fmla="*/ 230 w 294"/>
                  <a:gd name="T27" fmla="*/ 224 h 224"/>
                  <a:gd name="T28" fmla="*/ 214 w 294"/>
                  <a:gd name="T29" fmla="*/ 221 h 224"/>
                  <a:gd name="T30" fmla="*/ 198 w 294"/>
                  <a:gd name="T31" fmla="*/ 215 h 224"/>
                  <a:gd name="T32" fmla="*/ 31 w 294"/>
                  <a:gd name="T33" fmla="*/ 120 h 224"/>
                  <a:gd name="T34" fmla="*/ 19 w 294"/>
                  <a:gd name="T35" fmla="*/ 110 h 224"/>
                  <a:gd name="T36" fmla="*/ 8 w 294"/>
                  <a:gd name="T37" fmla="*/ 96 h 224"/>
                  <a:gd name="T38" fmla="*/ 2 w 294"/>
                  <a:gd name="T39" fmla="*/ 80 h 224"/>
                  <a:gd name="T40" fmla="*/ 0 w 294"/>
                  <a:gd name="T41" fmla="*/ 65 h 224"/>
                  <a:gd name="T42" fmla="*/ 2 w 294"/>
                  <a:gd name="T43" fmla="*/ 48 h 224"/>
                  <a:gd name="T44" fmla="*/ 8 w 294"/>
                  <a:gd name="T45" fmla="*/ 33 h 224"/>
                  <a:gd name="T46" fmla="*/ 19 w 294"/>
                  <a:gd name="T47" fmla="*/ 19 h 224"/>
                  <a:gd name="T48" fmla="*/ 32 w 294"/>
                  <a:gd name="T49" fmla="*/ 9 h 224"/>
                  <a:gd name="T50" fmla="*/ 47 w 294"/>
                  <a:gd name="T51" fmla="*/ 3 h 224"/>
                  <a:gd name="T52" fmla="*/ 64 w 294"/>
                  <a:gd name="T53" fmla="*/ 0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94" h="224">
                    <a:moveTo>
                      <a:pt x="64" y="0"/>
                    </a:moveTo>
                    <a:lnTo>
                      <a:pt x="80" y="2"/>
                    </a:lnTo>
                    <a:lnTo>
                      <a:pt x="96" y="10"/>
                    </a:lnTo>
                    <a:lnTo>
                      <a:pt x="263" y="105"/>
                    </a:lnTo>
                    <a:lnTo>
                      <a:pt x="276" y="116"/>
                    </a:lnTo>
                    <a:lnTo>
                      <a:pt x="286" y="128"/>
                    </a:lnTo>
                    <a:lnTo>
                      <a:pt x="292" y="144"/>
                    </a:lnTo>
                    <a:lnTo>
                      <a:pt x="294" y="159"/>
                    </a:lnTo>
                    <a:lnTo>
                      <a:pt x="292" y="176"/>
                    </a:lnTo>
                    <a:lnTo>
                      <a:pt x="286" y="192"/>
                    </a:lnTo>
                    <a:lnTo>
                      <a:pt x="275" y="205"/>
                    </a:lnTo>
                    <a:lnTo>
                      <a:pt x="262" y="216"/>
                    </a:lnTo>
                    <a:lnTo>
                      <a:pt x="247" y="221"/>
                    </a:lnTo>
                    <a:lnTo>
                      <a:pt x="230" y="224"/>
                    </a:lnTo>
                    <a:lnTo>
                      <a:pt x="214" y="221"/>
                    </a:lnTo>
                    <a:lnTo>
                      <a:pt x="198" y="215"/>
                    </a:lnTo>
                    <a:lnTo>
                      <a:pt x="31" y="120"/>
                    </a:lnTo>
                    <a:lnTo>
                      <a:pt x="19" y="110"/>
                    </a:lnTo>
                    <a:lnTo>
                      <a:pt x="8" y="96"/>
                    </a:lnTo>
                    <a:lnTo>
                      <a:pt x="2" y="80"/>
                    </a:lnTo>
                    <a:lnTo>
                      <a:pt x="0" y="65"/>
                    </a:lnTo>
                    <a:lnTo>
                      <a:pt x="2" y="48"/>
                    </a:lnTo>
                    <a:lnTo>
                      <a:pt x="8" y="33"/>
                    </a:lnTo>
                    <a:lnTo>
                      <a:pt x="19" y="19"/>
                    </a:lnTo>
                    <a:lnTo>
                      <a:pt x="32" y="9"/>
                    </a:lnTo>
                    <a:lnTo>
                      <a:pt x="47" y="3"/>
                    </a:lnTo>
                    <a:lnTo>
                      <a:pt x="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41" name="Freeform 24"/>
              <p:cNvSpPr>
                <a:spLocks/>
              </p:cNvSpPr>
              <p:nvPr/>
            </p:nvSpPr>
            <p:spPr bwMode="auto">
              <a:xfrm>
                <a:off x="5165726" y="2449513"/>
                <a:ext cx="46038" cy="19050"/>
              </a:xfrm>
              <a:custGeom>
                <a:avLst/>
                <a:gdLst>
                  <a:gd name="T0" fmla="*/ 64 w 321"/>
                  <a:gd name="T1" fmla="*/ 0 h 128"/>
                  <a:gd name="T2" fmla="*/ 257 w 321"/>
                  <a:gd name="T3" fmla="*/ 0 h 128"/>
                  <a:gd name="T4" fmla="*/ 274 w 321"/>
                  <a:gd name="T5" fmla="*/ 4 h 128"/>
                  <a:gd name="T6" fmla="*/ 290 w 321"/>
                  <a:gd name="T7" fmla="*/ 10 h 128"/>
                  <a:gd name="T8" fmla="*/ 302 w 321"/>
                  <a:gd name="T9" fmla="*/ 19 h 128"/>
                  <a:gd name="T10" fmla="*/ 312 w 321"/>
                  <a:gd name="T11" fmla="*/ 33 h 128"/>
                  <a:gd name="T12" fmla="*/ 319 w 321"/>
                  <a:gd name="T13" fmla="*/ 47 h 128"/>
                  <a:gd name="T14" fmla="*/ 321 w 321"/>
                  <a:gd name="T15" fmla="*/ 65 h 128"/>
                  <a:gd name="T16" fmla="*/ 319 w 321"/>
                  <a:gd name="T17" fmla="*/ 82 h 128"/>
                  <a:gd name="T18" fmla="*/ 312 w 321"/>
                  <a:gd name="T19" fmla="*/ 96 h 128"/>
                  <a:gd name="T20" fmla="*/ 302 w 321"/>
                  <a:gd name="T21" fmla="*/ 110 h 128"/>
                  <a:gd name="T22" fmla="*/ 290 w 321"/>
                  <a:gd name="T23" fmla="*/ 119 h 128"/>
                  <a:gd name="T24" fmla="*/ 274 w 321"/>
                  <a:gd name="T25" fmla="*/ 126 h 128"/>
                  <a:gd name="T26" fmla="*/ 257 w 321"/>
                  <a:gd name="T27" fmla="*/ 128 h 128"/>
                  <a:gd name="T28" fmla="*/ 64 w 321"/>
                  <a:gd name="T29" fmla="*/ 128 h 128"/>
                  <a:gd name="T30" fmla="*/ 48 w 321"/>
                  <a:gd name="T31" fmla="*/ 126 h 128"/>
                  <a:gd name="T32" fmla="*/ 32 w 321"/>
                  <a:gd name="T33" fmla="*/ 119 h 128"/>
                  <a:gd name="T34" fmla="*/ 19 w 321"/>
                  <a:gd name="T35" fmla="*/ 110 h 128"/>
                  <a:gd name="T36" fmla="*/ 9 w 321"/>
                  <a:gd name="T37" fmla="*/ 96 h 128"/>
                  <a:gd name="T38" fmla="*/ 3 w 321"/>
                  <a:gd name="T39" fmla="*/ 82 h 128"/>
                  <a:gd name="T40" fmla="*/ 0 w 321"/>
                  <a:gd name="T41" fmla="*/ 65 h 128"/>
                  <a:gd name="T42" fmla="*/ 3 w 321"/>
                  <a:gd name="T43" fmla="*/ 47 h 128"/>
                  <a:gd name="T44" fmla="*/ 9 w 321"/>
                  <a:gd name="T45" fmla="*/ 33 h 128"/>
                  <a:gd name="T46" fmla="*/ 19 w 321"/>
                  <a:gd name="T47" fmla="*/ 19 h 128"/>
                  <a:gd name="T48" fmla="*/ 32 w 321"/>
                  <a:gd name="T49" fmla="*/ 10 h 128"/>
                  <a:gd name="T50" fmla="*/ 48 w 321"/>
                  <a:gd name="T51" fmla="*/ 4 h 128"/>
                  <a:gd name="T52" fmla="*/ 64 w 321"/>
                  <a:gd name="T53"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21" h="128">
                    <a:moveTo>
                      <a:pt x="64" y="0"/>
                    </a:moveTo>
                    <a:lnTo>
                      <a:pt x="257" y="0"/>
                    </a:lnTo>
                    <a:lnTo>
                      <a:pt x="274" y="4"/>
                    </a:lnTo>
                    <a:lnTo>
                      <a:pt x="290" y="10"/>
                    </a:lnTo>
                    <a:lnTo>
                      <a:pt x="302" y="19"/>
                    </a:lnTo>
                    <a:lnTo>
                      <a:pt x="312" y="33"/>
                    </a:lnTo>
                    <a:lnTo>
                      <a:pt x="319" y="47"/>
                    </a:lnTo>
                    <a:lnTo>
                      <a:pt x="321" y="65"/>
                    </a:lnTo>
                    <a:lnTo>
                      <a:pt x="319" y="82"/>
                    </a:lnTo>
                    <a:lnTo>
                      <a:pt x="312" y="96"/>
                    </a:lnTo>
                    <a:lnTo>
                      <a:pt x="302" y="110"/>
                    </a:lnTo>
                    <a:lnTo>
                      <a:pt x="290" y="119"/>
                    </a:lnTo>
                    <a:lnTo>
                      <a:pt x="274" y="126"/>
                    </a:lnTo>
                    <a:lnTo>
                      <a:pt x="257" y="128"/>
                    </a:lnTo>
                    <a:lnTo>
                      <a:pt x="64" y="128"/>
                    </a:lnTo>
                    <a:lnTo>
                      <a:pt x="48" y="126"/>
                    </a:lnTo>
                    <a:lnTo>
                      <a:pt x="32" y="119"/>
                    </a:lnTo>
                    <a:lnTo>
                      <a:pt x="19" y="110"/>
                    </a:lnTo>
                    <a:lnTo>
                      <a:pt x="9" y="96"/>
                    </a:lnTo>
                    <a:lnTo>
                      <a:pt x="3" y="82"/>
                    </a:lnTo>
                    <a:lnTo>
                      <a:pt x="0" y="65"/>
                    </a:lnTo>
                    <a:lnTo>
                      <a:pt x="3" y="47"/>
                    </a:lnTo>
                    <a:lnTo>
                      <a:pt x="9" y="33"/>
                    </a:lnTo>
                    <a:lnTo>
                      <a:pt x="19" y="19"/>
                    </a:lnTo>
                    <a:lnTo>
                      <a:pt x="32" y="10"/>
                    </a:lnTo>
                    <a:lnTo>
                      <a:pt x="48" y="4"/>
                    </a:lnTo>
                    <a:lnTo>
                      <a:pt x="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42" name="Freeform 25"/>
              <p:cNvSpPr>
                <a:spLocks/>
              </p:cNvSpPr>
              <p:nvPr/>
            </p:nvSpPr>
            <p:spPr bwMode="auto">
              <a:xfrm>
                <a:off x="5141913" y="2346325"/>
                <a:ext cx="41275" cy="33338"/>
              </a:xfrm>
              <a:custGeom>
                <a:avLst/>
                <a:gdLst>
                  <a:gd name="T0" fmla="*/ 230 w 294"/>
                  <a:gd name="T1" fmla="*/ 0 h 222"/>
                  <a:gd name="T2" fmla="*/ 247 w 294"/>
                  <a:gd name="T3" fmla="*/ 2 h 222"/>
                  <a:gd name="T4" fmla="*/ 262 w 294"/>
                  <a:gd name="T5" fmla="*/ 8 h 222"/>
                  <a:gd name="T6" fmla="*/ 275 w 294"/>
                  <a:gd name="T7" fmla="*/ 18 h 222"/>
                  <a:gd name="T8" fmla="*/ 286 w 294"/>
                  <a:gd name="T9" fmla="*/ 31 h 222"/>
                  <a:gd name="T10" fmla="*/ 292 w 294"/>
                  <a:gd name="T11" fmla="*/ 47 h 222"/>
                  <a:gd name="T12" fmla="*/ 294 w 294"/>
                  <a:gd name="T13" fmla="*/ 63 h 222"/>
                  <a:gd name="T14" fmla="*/ 292 w 294"/>
                  <a:gd name="T15" fmla="*/ 80 h 222"/>
                  <a:gd name="T16" fmla="*/ 286 w 294"/>
                  <a:gd name="T17" fmla="*/ 95 h 222"/>
                  <a:gd name="T18" fmla="*/ 276 w 294"/>
                  <a:gd name="T19" fmla="*/ 108 h 222"/>
                  <a:gd name="T20" fmla="*/ 263 w 294"/>
                  <a:gd name="T21" fmla="*/ 118 h 222"/>
                  <a:gd name="T22" fmla="*/ 96 w 294"/>
                  <a:gd name="T23" fmla="*/ 213 h 222"/>
                  <a:gd name="T24" fmla="*/ 80 w 294"/>
                  <a:gd name="T25" fmla="*/ 220 h 222"/>
                  <a:gd name="T26" fmla="*/ 64 w 294"/>
                  <a:gd name="T27" fmla="*/ 222 h 222"/>
                  <a:gd name="T28" fmla="*/ 48 w 294"/>
                  <a:gd name="T29" fmla="*/ 220 h 222"/>
                  <a:gd name="T30" fmla="*/ 32 w 294"/>
                  <a:gd name="T31" fmla="*/ 214 h 222"/>
                  <a:gd name="T32" fmla="*/ 19 w 294"/>
                  <a:gd name="T33" fmla="*/ 204 h 222"/>
                  <a:gd name="T34" fmla="*/ 8 w 294"/>
                  <a:gd name="T35" fmla="*/ 190 h 222"/>
                  <a:gd name="T36" fmla="*/ 2 w 294"/>
                  <a:gd name="T37" fmla="*/ 175 h 222"/>
                  <a:gd name="T38" fmla="*/ 0 w 294"/>
                  <a:gd name="T39" fmla="*/ 158 h 222"/>
                  <a:gd name="T40" fmla="*/ 2 w 294"/>
                  <a:gd name="T41" fmla="*/ 142 h 222"/>
                  <a:gd name="T42" fmla="*/ 8 w 294"/>
                  <a:gd name="T43" fmla="*/ 127 h 222"/>
                  <a:gd name="T44" fmla="*/ 19 w 294"/>
                  <a:gd name="T45" fmla="*/ 114 h 222"/>
                  <a:gd name="T46" fmla="*/ 31 w 294"/>
                  <a:gd name="T47" fmla="*/ 103 h 222"/>
                  <a:gd name="T48" fmla="*/ 198 w 294"/>
                  <a:gd name="T49" fmla="*/ 8 h 222"/>
                  <a:gd name="T50" fmla="*/ 215 w 294"/>
                  <a:gd name="T51" fmla="*/ 2 h 222"/>
                  <a:gd name="T52" fmla="*/ 230 w 294"/>
                  <a:gd name="T53" fmla="*/ 0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94" h="222">
                    <a:moveTo>
                      <a:pt x="230" y="0"/>
                    </a:moveTo>
                    <a:lnTo>
                      <a:pt x="247" y="2"/>
                    </a:lnTo>
                    <a:lnTo>
                      <a:pt x="262" y="8"/>
                    </a:lnTo>
                    <a:lnTo>
                      <a:pt x="275" y="18"/>
                    </a:lnTo>
                    <a:lnTo>
                      <a:pt x="286" y="31"/>
                    </a:lnTo>
                    <a:lnTo>
                      <a:pt x="292" y="47"/>
                    </a:lnTo>
                    <a:lnTo>
                      <a:pt x="294" y="63"/>
                    </a:lnTo>
                    <a:lnTo>
                      <a:pt x="292" y="80"/>
                    </a:lnTo>
                    <a:lnTo>
                      <a:pt x="286" y="95"/>
                    </a:lnTo>
                    <a:lnTo>
                      <a:pt x="276" y="108"/>
                    </a:lnTo>
                    <a:lnTo>
                      <a:pt x="263" y="118"/>
                    </a:lnTo>
                    <a:lnTo>
                      <a:pt x="96" y="213"/>
                    </a:lnTo>
                    <a:lnTo>
                      <a:pt x="80" y="220"/>
                    </a:lnTo>
                    <a:lnTo>
                      <a:pt x="64" y="222"/>
                    </a:lnTo>
                    <a:lnTo>
                      <a:pt x="48" y="220"/>
                    </a:lnTo>
                    <a:lnTo>
                      <a:pt x="32" y="214"/>
                    </a:lnTo>
                    <a:lnTo>
                      <a:pt x="19" y="204"/>
                    </a:lnTo>
                    <a:lnTo>
                      <a:pt x="8" y="190"/>
                    </a:lnTo>
                    <a:lnTo>
                      <a:pt x="2" y="175"/>
                    </a:lnTo>
                    <a:lnTo>
                      <a:pt x="0" y="158"/>
                    </a:lnTo>
                    <a:lnTo>
                      <a:pt x="2" y="142"/>
                    </a:lnTo>
                    <a:lnTo>
                      <a:pt x="8" y="127"/>
                    </a:lnTo>
                    <a:lnTo>
                      <a:pt x="19" y="114"/>
                    </a:lnTo>
                    <a:lnTo>
                      <a:pt x="31" y="103"/>
                    </a:lnTo>
                    <a:lnTo>
                      <a:pt x="198" y="8"/>
                    </a:lnTo>
                    <a:lnTo>
                      <a:pt x="215" y="2"/>
                    </a:lnTo>
                    <a:lnTo>
                      <a:pt x="2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58" name="Freeform 26"/>
              <p:cNvSpPr>
                <a:spLocks/>
              </p:cNvSpPr>
              <p:nvPr/>
            </p:nvSpPr>
            <p:spPr bwMode="auto">
              <a:xfrm>
                <a:off x="5075238" y="2271713"/>
                <a:ext cx="31750" cy="41275"/>
              </a:xfrm>
              <a:custGeom>
                <a:avLst/>
                <a:gdLst>
                  <a:gd name="T0" fmla="*/ 159 w 224"/>
                  <a:gd name="T1" fmla="*/ 0 h 292"/>
                  <a:gd name="T2" fmla="*/ 176 w 224"/>
                  <a:gd name="T3" fmla="*/ 2 h 292"/>
                  <a:gd name="T4" fmla="*/ 192 w 224"/>
                  <a:gd name="T5" fmla="*/ 9 h 292"/>
                  <a:gd name="T6" fmla="*/ 205 w 224"/>
                  <a:gd name="T7" fmla="*/ 19 h 292"/>
                  <a:gd name="T8" fmla="*/ 216 w 224"/>
                  <a:gd name="T9" fmla="*/ 32 h 292"/>
                  <a:gd name="T10" fmla="*/ 222 w 224"/>
                  <a:gd name="T11" fmla="*/ 48 h 292"/>
                  <a:gd name="T12" fmla="*/ 224 w 224"/>
                  <a:gd name="T13" fmla="*/ 63 h 292"/>
                  <a:gd name="T14" fmla="*/ 222 w 224"/>
                  <a:gd name="T15" fmla="*/ 80 h 292"/>
                  <a:gd name="T16" fmla="*/ 216 w 224"/>
                  <a:gd name="T17" fmla="*/ 95 h 292"/>
                  <a:gd name="T18" fmla="*/ 119 w 224"/>
                  <a:gd name="T19" fmla="*/ 261 h 292"/>
                  <a:gd name="T20" fmla="*/ 109 w 224"/>
                  <a:gd name="T21" fmla="*/ 274 h 292"/>
                  <a:gd name="T22" fmla="*/ 95 w 224"/>
                  <a:gd name="T23" fmla="*/ 285 h 292"/>
                  <a:gd name="T24" fmla="*/ 81 w 224"/>
                  <a:gd name="T25" fmla="*/ 290 h 292"/>
                  <a:gd name="T26" fmla="*/ 64 w 224"/>
                  <a:gd name="T27" fmla="*/ 292 h 292"/>
                  <a:gd name="T28" fmla="*/ 48 w 224"/>
                  <a:gd name="T29" fmla="*/ 290 h 292"/>
                  <a:gd name="T30" fmla="*/ 32 w 224"/>
                  <a:gd name="T31" fmla="*/ 284 h 292"/>
                  <a:gd name="T32" fmla="*/ 18 w 224"/>
                  <a:gd name="T33" fmla="*/ 273 h 292"/>
                  <a:gd name="T34" fmla="*/ 8 w 224"/>
                  <a:gd name="T35" fmla="*/ 261 h 292"/>
                  <a:gd name="T36" fmla="*/ 2 w 224"/>
                  <a:gd name="T37" fmla="*/ 245 h 292"/>
                  <a:gd name="T38" fmla="*/ 0 w 224"/>
                  <a:gd name="T39" fmla="*/ 230 h 292"/>
                  <a:gd name="T40" fmla="*/ 2 w 224"/>
                  <a:gd name="T41" fmla="*/ 213 h 292"/>
                  <a:gd name="T42" fmla="*/ 8 w 224"/>
                  <a:gd name="T43" fmla="*/ 197 h 292"/>
                  <a:gd name="T44" fmla="*/ 105 w 224"/>
                  <a:gd name="T45" fmla="*/ 32 h 292"/>
                  <a:gd name="T46" fmla="*/ 115 w 224"/>
                  <a:gd name="T47" fmla="*/ 18 h 292"/>
                  <a:gd name="T48" fmla="*/ 129 w 224"/>
                  <a:gd name="T49" fmla="*/ 8 h 292"/>
                  <a:gd name="T50" fmla="*/ 144 w 224"/>
                  <a:gd name="T51" fmla="*/ 2 h 292"/>
                  <a:gd name="T52" fmla="*/ 159 w 224"/>
                  <a:gd name="T53" fmla="*/ 0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4" h="292">
                    <a:moveTo>
                      <a:pt x="159" y="0"/>
                    </a:moveTo>
                    <a:lnTo>
                      <a:pt x="176" y="2"/>
                    </a:lnTo>
                    <a:lnTo>
                      <a:pt x="192" y="9"/>
                    </a:lnTo>
                    <a:lnTo>
                      <a:pt x="205" y="19"/>
                    </a:lnTo>
                    <a:lnTo>
                      <a:pt x="216" y="32"/>
                    </a:lnTo>
                    <a:lnTo>
                      <a:pt x="222" y="48"/>
                    </a:lnTo>
                    <a:lnTo>
                      <a:pt x="224" y="63"/>
                    </a:lnTo>
                    <a:lnTo>
                      <a:pt x="222" y="80"/>
                    </a:lnTo>
                    <a:lnTo>
                      <a:pt x="216" y="95"/>
                    </a:lnTo>
                    <a:lnTo>
                      <a:pt x="119" y="261"/>
                    </a:lnTo>
                    <a:lnTo>
                      <a:pt x="109" y="274"/>
                    </a:lnTo>
                    <a:lnTo>
                      <a:pt x="95" y="285"/>
                    </a:lnTo>
                    <a:lnTo>
                      <a:pt x="81" y="290"/>
                    </a:lnTo>
                    <a:lnTo>
                      <a:pt x="64" y="292"/>
                    </a:lnTo>
                    <a:lnTo>
                      <a:pt x="48" y="290"/>
                    </a:lnTo>
                    <a:lnTo>
                      <a:pt x="32" y="284"/>
                    </a:lnTo>
                    <a:lnTo>
                      <a:pt x="18" y="273"/>
                    </a:lnTo>
                    <a:lnTo>
                      <a:pt x="8" y="261"/>
                    </a:lnTo>
                    <a:lnTo>
                      <a:pt x="2" y="245"/>
                    </a:lnTo>
                    <a:lnTo>
                      <a:pt x="0" y="230"/>
                    </a:lnTo>
                    <a:lnTo>
                      <a:pt x="2" y="213"/>
                    </a:lnTo>
                    <a:lnTo>
                      <a:pt x="8" y="197"/>
                    </a:lnTo>
                    <a:lnTo>
                      <a:pt x="105" y="32"/>
                    </a:lnTo>
                    <a:lnTo>
                      <a:pt x="115" y="18"/>
                    </a:lnTo>
                    <a:lnTo>
                      <a:pt x="129" y="8"/>
                    </a:lnTo>
                    <a:lnTo>
                      <a:pt x="144" y="2"/>
                    </a:lnTo>
                    <a:lnTo>
                      <a:pt x="15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59" name="Freeform 27"/>
              <p:cNvSpPr>
                <a:spLocks/>
              </p:cNvSpPr>
              <p:nvPr/>
            </p:nvSpPr>
            <p:spPr bwMode="auto">
              <a:xfrm>
                <a:off x="4972051" y="2382838"/>
                <a:ext cx="44450" cy="142875"/>
              </a:xfrm>
              <a:custGeom>
                <a:avLst/>
                <a:gdLst>
                  <a:gd name="T0" fmla="*/ 154 w 308"/>
                  <a:gd name="T1" fmla="*/ 0 h 991"/>
                  <a:gd name="T2" fmla="*/ 186 w 308"/>
                  <a:gd name="T3" fmla="*/ 2 h 991"/>
                  <a:gd name="T4" fmla="*/ 213 w 308"/>
                  <a:gd name="T5" fmla="*/ 8 h 991"/>
                  <a:gd name="T6" fmla="*/ 238 w 308"/>
                  <a:gd name="T7" fmla="*/ 17 h 991"/>
                  <a:gd name="T8" fmla="*/ 259 w 308"/>
                  <a:gd name="T9" fmla="*/ 30 h 991"/>
                  <a:gd name="T10" fmla="*/ 277 w 308"/>
                  <a:gd name="T11" fmla="*/ 47 h 991"/>
                  <a:gd name="T12" fmla="*/ 291 w 308"/>
                  <a:gd name="T13" fmla="*/ 67 h 991"/>
                  <a:gd name="T14" fmla="*/ 301 w 308"/>
                  <a:gd name="T15" fmla="*/ 91 h 991"/>
                  <a:gd name="T16" fmla="*/ 306 w 308"/>
                  <a:gd name="T17" fmla="*/ 119 h 991"/>
                  <a:gd name="T18" fmla="*/ 308 w 308"/>
                  <a:gd name="T19" fmla="*/ 150 h 991"/>
                  <a:gd name="T20" fmla="*/ 308 w 308"/>
                  <a:gd name="T21" fmla="*/ 375 h 991"/>
                  <a:gd name="T22" fmla="*/ 307 w 308"/>
                  <a:gd name="T23" fmla="*/ 405 h 991"/>
                  <a:gd name="T24" fmla="*/ 304 w 308"/>
                  <a:gd name="T25" fmla="*/ 435 h 991"/>
                  <a:gd name="T26" fmla="*/ 301 w 308"/>
                  <a:gd name="T27" fmla="*/ 466 h 991"/>
                  <a:gd name="T28" fmla="*/ 240 w 308"/>
                  <a:gd name="T29" fmla="*/ 920 h 991"/>
                  <a:gd name="T30" fmla="*/ 236 w 308"/>
                  <a:gd name="T31" fmla="*/ 942 h 991"/>
                  <a:gd name="T32" fmla="*/ 229 w 308"/>
                  <a:gd name="T33" fmla="*/ 959 h 991"/>
                  <a:gd name="T34" fmla="*/ 219 w 308"/>
                  <a:gd name="T35" fmla="*/ 972 h 991"/>
                  <a:gd name="T36" fmla="*/ 207 w 308"/>
                  <a:gd name="T37" fmla="*/ 981 h 991"/>
                  <a:gd name="T38" fmla="*/ 192 w 308"/>
                  <a:gd name="T39" fmla="*/ 987 h 991"/>
                  <a:gd name="T40" fmla="*/ 174 w 308"/>
                  <a:gd name="T41" fmla="*/ 990 h 991"/>
                  <a:gd name="T42" fmla="*/ 154 w 308"/>
                  <a:gd name="T43" fmla="*/ 991 h 991"/>
                  <a:gd name="T44" fmla="*/ 135 w 308"/>
                  <a:gd name="T45" fmla="*/ 990 h 991"/>
                  <a:gd name="T46" fmla="*/ 117 w 308"/>
                  <a:gd name="T47" fmla="*/ 987 h 991"/>
                  <a:gd name="T48" fmla="*/ 102 w 308"/>
                  <a:gd name="T49" fmla="*/ 981 h 991"/>
                  <a:gd name="T50" fmla="*/ 90 w 308"/>
                  <a:gd name="T51" fmla="*/ 972 h 991"/>
                  <a:gd name="T52" fmla="*/ 80 w 308"/>
                  <a:gd name="T53" fmla="*/ 959 h 991"/>
                  <a:gd name="T54" fmla="*/ 73 w 308"/>
                  <a:gd name="T55" fmla="*/ 942 h 991"/>
                  <a:gd name="T56" fmla="*/ 69 w 308"/>
                  <a:gd name="T57" fmla="*/ 920 h 991"/>
                  <a:gd name="T58" fmla="*/ 8 w 308"/>
                  <a:gd name="T59" fmla="*/ 466 h 991"/>
                  <a:gd name="T60" fmla="*/ 5 w 308"/>
                  <a:gd name="T61" fmla="*/ 435 h 991"/>
                  <a:gd name="T62" fmla="*/ 2 w 308"/>
                  <a:gd name="T63" fmla="*/ 405 h 991"/>
                  <a:gd name="T64" fmla="*/ 0 w 308"/>
                  <a:gd name="T65" fmla="*/ 375 h 991"/>
                  <a:gd name="T66" fmla="*/ 0 w 308"/>
                  <a:gd name="T67" fmla="*/ 150 h 991"/>
                  <a:gd name="T68" fmla="*/ 3 w 308"/>
                  <a:gd name="T69" fmla="*/ 119 h 991"/>
                  <a:gd name="T70" fmla="*/ 8 w 308"/>
                  <a:gd name="T71" fmla="*/ 91 h 991"/>
                  <a:gd name="T72" fmla="*/ 18 w 308"/>
                  <a:gd name="T73" fmla="*/ 67 h 991"/>
                  <a:gd name="T74" fmla="*/ 32 w 308"/>
                  <a:gd name="T75" fmla="*/ 47 h 991"/>
                  <a:gd name="T76" fmla="*/ 50 w 308"/>
                  <a:gd name="T77" fmla="*/ 30 h 991"/>
                  <a:gd name="T78" fmla="*/ 71 w 308"/>
                  <a:gd name="T79" fmla="*/ 17 h 991"/>
                  <a:gd name="T80" fmla="*/ 96 w 308"/>
                  <a:gd name="T81" fmla="*/ 8 h 991"/>
                  <a:gd name="T82" fmla="*/ 123 w 308"/>
                  <a:gd name="T83" fmla="*/ 2 h 991"/>
                  <a:gd name="T84" fmla="*/ 154 w 308"/>
                  <a:gd name="T85" fmla="*/ 0 h 9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08" h="991">
                    <a:moveTo>
                      <a:pt x="154" y="0"/>
                    </a:moveTo>
                    <a:lnTo>
                      <a:pt x="186" y="2"/>
                    </a:lnTo>
                    <a:lnTo>
                      <a:pt x="213" y="8"/>
                    </a:lnTo>
                    <a:lnTo>
                      <a:pt x="238" y="17"/>
                    </a:lnTo>
                    <a:lnTo>
                      <a:pt x="259" y="30"/>
                    </a:lnTo>
                    <a:lnTo>
                      <a:pt x="277" y="47"/>
                    </a:lnTo>
                    <a:lnTo>
                      <a:pt x="291" y="67"/>
                    </a:lnTo>
                    <a:lnTo>
                      <a:pt x="301" y="91"/>
                    </a:lnTo>
                    <a:lnTo>
                      <a:pt x="306" y="119"/>
                    </a:lnTo>
                    <a:lnTo>
                      <a:pt x="308" y="150"/>
                    </a:lnTo>
                    <a:lnTo>
                      <a:pt x="308" y="375"/>
                    </a:lnTo>
                    <a:lnTo>
                      <a:pt x="307" y="405"/>
                    </a:lnTo>
                    <a:lnTo>
                      <a:pt x="304" y="435"/>
                    </a:lnTo>
                    <a:lnTo>
                      <a:pt x="301" y="466"/>
                    </a:lnTo>
                    <a:lnTo>
                      <a:pt x="240" y="920"/>
                    </a:lnTo>
                    <a:lnTo>
                      <a:pt x="236" y="942"/>
                    </a:lnTo>
                    <a:lnTo>
                      <a:pt x="229" y="959"/>
                    </a:lnTo>
                    <a:lnTo>
                      <a:pt x="219" y="972"/>
                    </a:lnTo>
                    <a:lnTo>
                      <a:pt x="207" y="981"/>
                    </a:lnTo>
                    <a:lnTo>
                      <a:pt x="192" y="987"/>
                    </a:lnTo>
                    <a:lnTo>
                      <a:pt x="174" y="990"/>
                    </a:lnTo>
                    <a:lnTo>
                      <a:pt x="154" y="991"/>
                    </a:lnTo>
                    <a:lnTo>
                      <a:pt x="135" y="990"/>
                    </a:lnTo>
                    <a:lnTo>
                      <a:pt x="117" y="987"/>
                    </a:lnTo>
                    <a:lnTo>
                      <a:pt x="102" y="981"/>
                    </a:lnTo>
                    <a:lnTo>
                      <a:pt x="90" y="972"/>
                    </a:lnTo>
                    <a:lnTo>
                      <a:pt x="80" y="959"/>
                    </a:lnTo>
                    <a:lnTo>
                      <a:pt x="73" y="942"/>
                    </a:lnTo>
                    <a:lnTo>
                      <a:pt x="69" y="920"/>
                    </a:lnTo>
                    <a:lnTo>
                      <a:pt x="8" y="466"/>
                    </a:lnTo>
                    <a:lnTo>
                      <a:pt x="5" y="435"/>
                    </a:lnTo>
                    <a:lnTo>
                      <a:pt x="2" y="405"/>
                    </a:lnTo>
                    <a:lnTo>
                      <a:pt x="0" y="375"/>
                    </a:lnTo>
                    <a:lnTo>
                      <a:pt x="0" y="150"/>
                    </a:lnTo>
                    <a:lnTo>
                      <a:pt x="3" y="119"/>
                    </a:lnTo>
                    <a:lnTo>
                      <a:pt x="8" y="91"/>
                    </a:lnTo>
                    <a:lnTo>
                      <a:pt x="18" y="67"/>
                    </a:lnTo>
                    <a:lnTo>
                      <a:pt x="32" y="47"/>
                    </a:lnTo>
                    <a:lnTo>
                      <a:pt x="50" y="30"/>
                    </a:lnTo>
                    <a:lnTo>
                      <a:pt x="71" y="17"/>
                    </a:lnTo>
                    <a:lnTo>
                      <a:pt x="96" y="8"/>
                    </a:lnTo>
                    <a:lnTo>
                      <a:pt x="123" y="2"/>
                    </a:lnTo>
                    <a:lnTo>
                      <a:pt x="15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60" name="Freeform 28"/>
              <p:cNvSpPr>
                <a:spLocks/>
              </p:cNvSpPr>
              <p:nvPr/>
            </p:nvSpPr>
            <p:spPr bwMode="auto">
              <a:xfrm>
                <a:off x="4970463" y="2543175"/>
                <a:ext cx="47625" cy="46038"/>
              </a:xfrm>
              <a:custGeom>
                <a:avLst/>
                <a:gdLst>
                  <a:gd name="T0" fmla="*/ 160 w 321"/>
                  <a:gd name="T1" fmla="*/ 0 h 319"/>
                  <a:gd name="T2" fmla="*/ 193 w 321"/>
                  <a:gd name="T3" fmla="*/ 4 h 319"/>
                  <a:gd name="T4" fmla="*/ 222 w 321"/>
                  <a:gd name="T5" fmla="*/ 14 h 319"/>
                  <a:gd name="T6" fmla="*/ 250 w 321"/>
                  <a:gd name="T7" fmla="*/ 28 h 319"/>
                  <a:gd name="T8" fmla="*/ 274 w 321"/>
                  <a:gd name="T9" fmla="*/ 47 h 319"/>
                  <a:gd name="T10" fmla="*/ 294 w 321"/>
                  <a:gd name="T11" fmla="*/ 71 h 319"/>
                  <a:gd name="T12" fmla="*/ 308 w 321"/>
                  <a:gd name="T13" fmla="*/ 98 h 319"/>
                  <a:gd name="T14" fmla="*/ 318 w 321"/>
                  <a:gd name="T15" fmla="*/ 128 h 319"/>
                  <a:gd name="T16" fmla="*/ 321 w 321"/>
                  <a:gd name="T17" fmla="*/ 159 h 319"/>
                  <a:gd name="T18" fmla="*/ 318 w 321"/>
                  <a:gd name="T19" fmla="*/ 192 h 319"/>
                  <a:gd name="T20" fmla="*/ 308 w 321"/>
                  <a:gd name="T21" fmla="*/ 222 h 319"/>
                  <a:gd name="T22" fmla="*/ 294 w 321"/>
                  <a:gd name="T23" fmla="*/ 249 h 319"/>
                  <a:gd name="T24" fmla="*/ 274 w 321"/>
                  <a:gd name="T25" fmla="*/ 272 h 319"/>
                  <a:gd name="T26" fmla="*/ 250 w 321"/>
                  <a:gd name="T27" fmla="*/ 291 h 319"/>
                  <a:gd name="T28" fmla="*/ 222 w 321"/>
                  <a:gd name="T29" fmla="*/ 306 h 319"/>
                  <a:gd name="T30" fmla="*/ 193 w 321"/>
                  <a:gd name="T31" fmla="*/ 315 h 319"/>
                  <a:gd name="T32" fmla="*/ 160 w 321"/>
                  <a:gd name="T33" fmla="*/ 319 h 319"/>
                  <a:gd name="T34" fmla="*/ 128 w 321"/>
                  <a:gd name="T35" fmla="*/ 315 h 319"/>
                  <a:gd name="T36" fmla="*/ 99 w 321"/>
                  <a:gd name="T37" fmla="*/ 306 h 319"/>
                  <a:gd name="T38" fmla="*/ 71 w 321"/>
                  <a:gd name="T39" fmla="*/ 291 h 319"/>
                  <a:gd name="T40" fmla="*/ 47 w 321"/>
                  <a:gd name="T41" fmla="*/ 272 h 319"/>
                  <a:gd name="T42" fmla="*/ 27 w 321"/>
                  <a:gd name="T43" fmla="*/ 249 h 319"/>
                  <a:gd name="T44" fmla="*/ 13 w 321"/>
                  <a:gd name="T45" fmla="*/ 222 h 319"/>
                  <a:gd name="T46" fmla="*/ 3 w 321"/>
                  <a:gd name="T47" fmla="*/ 192 h 319"/>
                  <a:gd name="T48" fmla="*/ 0 w 321"/>
                  <a:gd name="T49" fmla="*/ 159 h 319"/>
                  <a:gd name="T50" fmla="*/ 3 w 321"/>
                  <a:gd name="T51" fmla="*/ 128 h 319"/>
                  <a:gd name="T52" fmla="*/ 13 w 321"/>
                  <a:gd name="T53" fmla="*/ 98 h 319"/>
                  <a:gd name="T54" fmla="*/ 27 w 321"/>
                  <a:gd name="T55" fmla="*/ 71 h 319"/>
                  <a:gd name="T56" fmla="*/ 47 w 321"/>
                  <a:gd name="T57" fmla="*/ 47 h 319"/>
                  <a:gd name="T58" fmla="*/ 71 w 321"/>
                  <a:gd name="T59" fmla="*/ 28 h 319"/>
                  <a:gd name="T60" fmla="*/ 99 w 321"/>
                  <a:gd name="T61" fmla="*/ 14 h 319"/>
                  <a:gd name="T62" fmla="*/ 128 w 321"/>
                  <a:gd name="T63" fmla="*/ 4 h 319"/>
                  <a:gd name="T64" fmla="*/ 160 w 321"/>
                  <a:gd name="T65" fmla="*/ 0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21" h="319">
                    <a:moveTo>
                      <a:pt x="160" y="0"/>
                    </a:moveTo>
                    <a:lnTo>
                      <a:pt x="193" y="4"/>
                    </a:lnTo>
                    <a:lnTo>
                      <a:pt x="222" y="14"/>
                    </a:lnTo>
                    <a:lnTo>
                      <a:pt x="250" y="28"/>
                    </a:lnTo>
                    <a:lnTo>
                      <a:pt x="274" y="47"/>
                    </a:lnTo>
                    <a:lnTo>
                      <a:pt x="294" y="71"/>
                    </a:lnTo>
                    <a:lnTo>
                      <a:pt x="308" y="98"/>
                    </a:lnTo>
                    <a:lnTo>
                      <a:pt x="318" y="128"/>
                    </a:lnTo>
                    <a:lnTo>
                      <a:pt x="321" y="159"/>
                    </a:lnTo>
                    <a:lnTo>
                      <a:pt x="318" y="192"/>
                    </a:lnTo>
                    <a:lnTo>
                      <a:pt x="308" y="222"/>
                    </a:lnTo>
                    <a:lnTo>
                      <a:pt x="294" y="249"/>
                    </a:lnTo>
                    <a:lnTo>
                      <a:pt x="274" y="272"/>
                    </a:lnTo>
                    <a:lnTo>
                      <a:pt x="250" y="291"/>
                    </a:lnTo>
                    <a:lnTo>
                      <a:pt x="222" y="306"/>
                    </a:lnTo>
                    <a:lnTo>
                      <a:pt x="193" y="315"/>
                    </a:lnTo>
                    <a:lnTo>
                      <a:pt x="160" y="319"/>
                    </a:lnTo>
                    <a:lnTo>
                      <a:pt x="128" y="315"/>
                    </a:lnTo>
                    <a:lnTo>
                      <a:pt x="99" y="306"/>
                    </a:lnTo>
                    <a:lnTo>
                      <a:pt x="71" y="291"/>
                    </a:lnTo>
                    <a:lnTo>
                      <a:pt x="47" y="272"/>
                    </a:lnTo>
                    <a:lnTo>
                      <a:pt x="27" y="249"/>
                    </a:lnTo>
                    <a:lnTo>
                      <a:pt x="13" y="222"/>
                    </a:lnTo>
                    <a:lnTo>
                      <a:pt x="3" y="192"/>
                    </a:lnTo>
                    <a:lnTo>
                      <a:pt x="0" y="159"/>
                    </a:lnTo>
                    <a:lnTo>
                      <a:pt x="3" y="128"/>
                    </a:lnTo>
                    <a:lnTo>
                      <a:pt x="13" y="98"/>
                    </a:lnTo>
                    <a:lnTo>
                      <a:pt x="27" y="71"/>
                    </a:lnTo>
                    <a:lnTo>
                      <a:pt x="47" y="47"/>
                    </a:lnTo>
                    <a:lnTo>
                      <a:pt x="71" y="28"/>
                    </a:lnTo>
                    <a:lnTo>
                      <a:pt x="99" y="14"/>
                    </a:lnTo>
                    <a:lnTo>
                      <a:pt x="128" y="4"/>
                    </a:lnTo>
                    <a:lnTo>
                      <a:pt x="16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grpSp>
      </p:grpSp>
    </p:spTree>
    <p:extLst>
      <p:ext uri="{BB962C8B-B14F-4D97-AF65-F5344CB8AC3E}">
        <p14:creationId xmlns:p14="http://schemas.microsoft.com/office/powerpoint/2010/main" val="2158748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Free Connection Vectors, 98,000+ Images in AI, EPS forma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98767" y="1359986"/>
            <a:ext cx="8645843" cy="517921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ABAP Database Connectivity ( ADBC )  </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8" name="Picture 17">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3" name="TextBox 52">
            <a:extLst>
              <a:ext uri="{FF2B5EF4-FFF2-40B4-BE49-F238E27FC236}">
                <a16:creationId xmlns:a16="http://schemas.microsoft.com/office/drawing/2014/main" id="{6FFD856B-03D8-43F7-AA16-FACF7D0F42DE}"/>
              </a:ext>
            </a:extLst>
          </p:cNvPr>
          <p:cNvSpPr txBox="1"/>
          <p:nvPr/>
        </p:nvSpPr>
        <p:spPr>
          <a:xfrm>
            <a:off x="261765" y="759174"/>
            <a:ext cx="11292008" cy="3139321"/>
          </a:xfrm>
          <a:prstGeom prst="rect">
            <a:avLst/>
          </a:prstGeom>
          <a:noFill/>
        </p:spPr>
        <p:txBody>
          <a:bodyPr wrap="square" rtlCol="0">
            <a:spAutoFit/>
          </a:bodyPr>
          <a:lstStyle/>
          <a:p>
            <a:pPr algn="just"/>
            <a:r>
              <a:rPr lang="en-US" dirty="0"/>
              <a:t>System &lt; SAP Net viewer 7.4</a:t>
            </a:r>
          </a:p>
          <a:p>
            <a:pPr algn="just"/>
            <a:r>
              <a:rPr lang="en-US" dirty="0"/>
              <a:t>SAP offers built-in framework called ADBC framework which allows us to bypass the DB abstraction layer and directly communicate with underlaying DB. In this communication, we need to use Native SQL.</a:t>
            </a:r>
          </a:p>
          <a:p>
            <a:r>
              <a:rPr lang="en-US" dirty="0"/>
              <a:t>Pros</a:t>
            </a:r>
          </a:p>
          <a:p>
            <a:pPr marL="285750" indent="-285750">
              <a:buFontTx/>
              <a:buChar char="-"/>
            </a:pPr>
            <a:r>
              <a:rPr lang="en-US" dirty="0"/>
              <a:t>Allows all sorts of calls to DB</a:t>
            </a:r>
          </a:p>
          <a:p>
            <a:pPr marL="285750" indent="-285750">
              <a:buFontTx/>
              <a:buChar char="-"/>
            </a:pPr>
            <a:r>
              <a:rPr lang="en-US" dirty="0"/>
              <a:t>Native SQL </a:t>
            </a:r>
          </a:p>
          <a:p>
            <a:pPr marL="285750" indent="-285750">
              <a:buFontTx/>
              <a:buChar char="-"/>
            </a:pPr>
            <a:r>
              <a:rPr lang="en-US" dirty="0"/>
              <a:t>Only approach for lower NW</a:t>
            </a:r>
          </a:p>
          <a:p>
            <a:r>
              <a:rPr lang="en-US" dirty="0"/>
              <a:t>Cons</a:t>
            </a:r>
          </a:p>
          <a:p>
            <a:pPr marL="285750" indent="-285750">
              <a:buFontTx/>
              <a:buChar char="-"/>
            </a:pPr>
            <a:r>
              <a:rPr lang="en-US" dirty="0"/>
              <a:t>Too technical</a:t>
            </a:r>
          </a:p>
          <a:p>
            <a:pPr marL="285750" indent="-285750">
              <a:buFontTx/>
              <a:buChar char="-"/>
            </a:pPr>
            <a:r>
              <a:rPr lang="en-US" dirty="0"/>
              <a:t>Debugging is difficult</a:t>
            </a:r>
          </a:p>
          <a:p>
            <a:pPr marL="285750" indent="-285750">
              <a:buFontTx/>
              <a:buChar char="-"/>
            </a:pPr>
            <a:r>
              <a:rPr lang="en-US" dirty="0"/>
              <a:t>Error handling</a:t>
            </a:r>
          </a:p>
        </p:txBody>
      </p:sp>
    </p:spTree>
    <p:extLst>
      <p:ext uri="{BB962C8B-B14F-4D97-AF65-F5344CB8AC3E}">
        <p14:creationId xmlns:p14="http://schemas.microsoft.com/office/powerpoint/2010/main" val="11797454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Premium Vector | Data protection, privacy, and internet security"/>
          <p:cNvPicPr>
            <a:picLocks noChangeAspect="1" noChangeArrowheads="1"/>
          </p:cNvPicPr>
          <p:nvPr/>
        </p:nvPicPr>
        <p:blipFill rotWithShape="1">
          <a:blip r:embed="rId3">
            <a:extLst>
              <a:ext uri="{28A0092B-C50C-407E-A947-70E740481C1C}">
                <a14:useLocalDpi xmlns:a14="http://schemas.microsoft.com/office/drawing/2010/main" val="0"/>
              </a:ext>
            </a:extLst>
          </a:blip>
          <a:srcRect b="6737"/>
          <a:stretch/>
        </p:blipFill>
        <p:spPr bwMode="auto">
          <a:xfrm>
            <a:off x="5403444" y="1277172"/>
            <a:ext cx="5962650" cy="556094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View Proxy  </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8" name="Picture 17">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Rectangle 2"/>
          <p:cNvSpPr/>
          <p:nvPr/>
        </p:nvSpPr>
        <p:spPr>
          <a:xfrm>
            <a:off x="261764" y="779090"/>
            <a:ext cx="11426653" cy="2862322"/>
          </a:xfrm>
          <a:prstGeom prst="rect">
            <a:avLst/>
          </a:prstGeom>
        </p:spPr>
        <p:txBody>
          <a:bodyPr wrap="square">
            <a:spAutoFit/>
          </a:bodyPr>
          <a:lstStyle/>
          <a:p>
            <a:pPr algn="just"/>
            <a:r>
              <a:rPr lang="en-US" dirty="0"/>
              <a:t>System &gt; SAP NW 7.4 SP2 </a:t>
            </a:r>
          </a:p>
          <a:p>
            <a:pPr algn="just"/>
            <a:r>
              <a:rPr lang="en-US" dirty="0"/>
              <a:t>We can use a proxy object in ABAP which allows us to point directly to the RUNTIME object of calculation view in HANA. </a:t>
            </a:r>
          </a:p>
          <a:p>
            <a:pPr algn="just"/>
            <a:r>
              <a:rPr lang="en-US" dirty="0"/>
              <a:t>Is a DDIC view which is just a bridge to our HANA view. This is a bottom-up approach which means we can only create proxy if we have HANA view created already.</a:t>
            </a:r>
          </a:p>
          <a:p>
            <a:pPr algn="just"/>
            <a:r>
              <a:rPr lang="en-US" dirty="0"/>
              <a:t>Pros:</a:t>
            </a:r>
          </a:p>
          <a:p>
            <a:pPr marL="171450" indent="-171450" algn="just">
              <a:buFontTx/>
              <a:buChar char="-"/>
            </a:pPr>
            <a:r>
              <a:rPr lang="en-US" dirty="0"/>
              <a:t>Its easy</a:t>
            </a:r>
          </a:p>
          <a:p>
            <a:pPr marL="171450" indent="-171450" algn="just">
              <a:buFontTx/>
              <a:buChar char="-"/>
            </a:pPr>
            <a:r>
              <a:rPr lang="en-US" dirty="0"/>
              <a:t>All kinds of HANA views using this</a:t>
            </a:r>
          </a:p>
          <a:p>
            <a:pPr algn="just"/>
            <a:r>
              <a:rPr lang="en-US" dirty="0"/>
              <a:t>Cons:</a:t>
            </a:r>
          </a:p>
          <a:p>
            <a:pPr marL="171450" indent="-171450" algn="just">
              <a:buFontTx/>
              <a:buChar char="-"/>
            </a:pPr>
            <a:r>
              <a:rPr lang="en-US" dirty="0"/>
              <a:t>Lifecycle is a challenge</a:t>
            </a:r>
          </a:p>
          <a:p>
            <a:pPr marL="171450" indent="-171450" algn="just">
              <a:buFontTx/>
              <a:buChar char="-"/>
            </a:pPr>
            <a:r>
              <a:rPr lang="en-US" dirty="0"/>
              <a:t>Synchronization</a:t>
            </a:r>
          </a:p>
        </p:txBody>
      </p:sp>
      <p:sp>
        <p:nvSpPr>
          <p:cNvPr id="5" name="Rectangle 4"/>
          <p:cNvSpPr/>
          <p:nvPr/>
        </p:nvSpPr>
        <p:spPr>
          <a:xfrm>
            <a:off x="425260" y="4863548"/>
            <a:ext cx="1677566" cy="914400"/>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Calculation View</a:t>
            </a:r>
          </a:p>
        </p:txBody>
      </p:sp>
      <p:sp>
        <p:nvSpPr>
          <p:cNvPr id="6" name="Rectangle 5"/>
          <p:cNvSpPr/>
          <p:nvPr/>
        </p:nvSpPr>
        <p:spPr>
          <a:xfrm>
            <a:off x="3444478" y="4863548"/>
            <a:ext cx="1550504" cy="914400"/>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HANA View</a:t>
            </a:r>
          </a:p>
        </p:txBody>
      </p:sp>
      <p:sp>
        <p:nvSpPr>
          <p:cNvPr id="7" name="Right Arrow 6"/>
          <p:cNvSpPr/>
          <p:nvPr/>
        </p:nvSpPr>
        <p:spPr>
          <a:xfrm>
            <a:off x="2146856" y="5075582"/>
            <a:ext cx="1297622"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Activate</a:t>
            </a:r>
          </a:p>
        </p:txBody>
      </p:sp>
    </p:spTree>
    <p:extLst>
      <p:ext uri="{BB962C8B-B14F-4D97-AF65-F5344CB8AC3E}">
        <p14:creationId xmlns:p14="http://schemas.microsoft.com/office/powerpoint/2010/main" val="172746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View Proxy</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Rectangle 7">
            <a:extLst>
              <a:ext uri="{FF2B5EF4-FFF2-40B4-BE49-F238E27FC236}">
                <a16:creationId xmlns:a16="http://schemas.microsoft.com/office/drawing/2014/main" id="{A7AB4BE2-B0DE-407A-B951-EB87377D75D3}"/>
              </a:ext>
            </a:extLst>
          </p:cNvPr>
          <p:cNvSpPr/>
          <p:nvPr/>
        </p:nvSpPr>
        <p:spPr>
          <a:xfrm>
            <a:off x="163528" y="1301017"/>
            <a:ext cx="5454757" cy="23837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ABAP Layer(Application Server)</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p:txBody>
      </p:sp>
      <p:sp>
        <p:nvSpPr>
          <p:cNvPr id="9" name="Rectangle 8">
            <a:extLst>
              <a:ext uri="{FF2B5EF4-FFF2-40B4-BE49-F238E27FC236}">
                <a16:creationId xmlns:a16="http://schemas.microsoft.com/office/drawing/2014/main" id="{E50CD7C3-C713-422B-A971-6E409BA7BBEA}"/>
              </a:ext>
            </a:extLst>
          </p:cNvPr>
          <p:cNvSpPr/>
          <p:nvPr/>
        </p:nvSpPr>
        <p:spPr>
          <a:xfrm>
            <a:off x="1246957" y="2144462"/>
            <a:ext cx="4201424" cy="1162495"/>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0" name="Rectangle 9">
            <a:extLst>
              <a:ext uri="{FF2B5EF4-FFF2-40B4-BE49-F238E27FC236}">
                <a16:creationId xmlns:a16="http://schemas.microsoft.com/office/drawing/2014/main" id="{3956E860-A32C-4517-B1A6-CE407B5D2FD9}"/>
              </a:ext>
            </a:extLst>
          </p:cNvPr>
          <p:cNvSpPr/>
          <p:nvPr/>
        </p:nvSpPr>
        <p:spPr>
          <a:xfrm>
            <a:off x="163527" y="4008129"/>
            <a:ext cx="5454757" cy="2383722"/>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r>
              <a:rPr lang="en-US" dirty="0"/>
              <a:t>Database Layer(HANA)</a:t>
            </a:r>
          </a:p>
        </p:txBody>
      </p:sp>
      <p:sp>
        <p:nvSpPr>
          <p:cNvPr id="11" name="Rectangle 10">
            <a:extLst>
              <a:ext uri="{FF2B5EF4-FFF2-40B4-BE49-F238E27FC236}">
                <a16:creationId xmlns:a16="http://schemas.microsoft.com/office/drawing/2014/main" id="{4BE91B86-F76C-4E1E-B705-C06EEBE528CE}"/>
              </a:ext>
            </a:extLst>
          </p:cNvPr>
          <p:cNvSpPr/>
          <p:nvPr/>
        </p:nvSpPr>
        <p:spPr>
          <a:xfrm>
            <a:off x="1348886" y="5430344"/>
            <a:ext cx="1230923" cy="3693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Caln View</a:t>
            </a:r>
          </a:p>
        </p:txBody>
      </p:sp>
      <p:sp>
        <p:nvSpPr>
          <p:cNvPr id="12" name="Rectangle 11">
            <a:extLst>
              <a:ext uri="{FF2B5EF4-FFF2-40B4-BE49-F238E27FC236}">
                <a16:creationId xmlns:a16="http://schemas.microsoft.com/office/drawing/2014/main" id="{7779FEE7-2466-4BEB-847F-B867D81460B1}"/>
              </a:ext>
            </a:extLst>
          </p:cNvPr>
          <p:cNvSpPr/>
          <p:nvPr/>
        </p:nvSpPr>
        <p:spPr>
          <a:xfrm>
            <a:off x="3823189" y="5411602"/>
            <a:ext cx="1496157" cy="369327"/>
          </a:xfrm>
          <a:prstGeom prst="rect">
            <a:avLst/>
          </a:prstGeom>
          <a:solidFill>
            <a:schemeClr val="accent4">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HANA View</a:t>
            </a:r>
          </a:p>
        </p:txBody>
      </p:sp>
      <p:cxnSp>
        <p:nvCxnSpPr>
          <p:cNvPr id="13" name="Straight Arrow Connector 12">
            <a:extLst>
              <a:ext uri="{FF2B5EF4-FFF2-40B4-BE49-F238E27FC236}">
                <a16:creationId xmlns:a16="http://schemas.microsoft.com/office/drawing/2014/main" id="{04FEFD5A-580F-419A-AC00-DDEA87F3B25C}"/>
              </a:ext>
            </a:extLst>
          </p:cNvPr>
          <p:cNvCxnSpPr>
            <a:cxnSpLocks/>
            <a:stCxn id="11" idx="3"/>
            <a:endCxn id="12" idx="1"/>
          </p:cNvCxnSpPr>
          <p:nvPr/>
        </p:nvCxnSpPr>
        <p:spPr>
          <a:xfrm flipV="1">
            <a:off x="2579809" y="5596266"/>
            <a:ext cx="1243380" cy="187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D784CD34-E7D6-4913-8B5A-E5FDABBCBA50}"/>
              </a:ext>
            </a:extLst>
          </p:cNvPr>
          <p:cNvSpPr txBox="1"/>
          <p:nvPr/>
        </p:nvSpPr>
        <p:spPr>
          <a:xfrm>
            <a:off x="2779101" y="5352125"/>
            <a:ext cx="1097573" cy="338554"/>
          </a:xfrm>
          <a:prstGeom prst="rect">
            <a:avLst/>
          </a:prstGeom>
          <a:noFill/>
        </p:spPr>
        <p:txBody>
          <a:bodyPr wrap="square" rtlCol="0">
            <a:spAutoFit/>
          </a:bodyPr>
          <a:lstStyle/>
          <a:p>
            <a:r>
              <a:rPr lang="en-US" sz="1600" b="1" dirty="0"/>
              <a:t>active</a:t>
            </a:r>
          </a:p>
        </p:txBody>
      </p:sp>
      <p:cxnSp>
        <p:nvCxnSpPr>
          <p:cNvPr id="16" name="Straight Arrow Connector 15">
            <a:extLst>
              <a:ext uri="{FF2B5EF4-FFF2-40B4-BE49-F238E27FC236}">
                <a16:creationId xmlns:a16="http://schemas.microsoft.com/office/drawing/2014/main" id="{F333D9F9-DCF4-4E7C-B75B-210E36A3F396}"/>
              </a:ext>
            </a:extLst>
          </p:cNvPr>
          <p:cNvCxnSpPr/>
          <p:nvPr/>
        </p:nvCxnSpPr>
        <p:spPr>
          <a:xfrm flipV="1">
            <a:off x="4572000" y="3253916"/>
            <a:ext cx="0" cy="2176428"/>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
        <p:nvSpPr>
          <p:cNvPr id="17" name="Rectangle 16">
            <a:extLst>
              <a:ext uri="{FF2B5EF4-FFF2-40B4-BE49-F238E27FC236}">
                <a16:creationId xmlns:a16="http://schemas.microsoft.com/office/drawing/2014/main" id="{E448D40D-76A1-48C7-A5F1-938AFED26ECD}"/>
              </a:ext>
            </a:extLst>
          </p:cNvPr>
          <p:cNvSpPr/>
          <p:nvPr/>
        </p:nvSpPr>
        <p:spPr>
          <a:xfrm>
            <a:off x="3778867" y="2787924"/>
            <a:ext cx="1586266" cy="465991"/>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View Proxy</a:t>
            </a:r>
          </a:p>
        </p:txBody>
      </p:sp>
      <p:sp>
        <p:nvSpPr>
          <p:cNvPr id="18" name="Rectangle: Rounded Corners 12">
            <a:extLst>
              <a:ext uri="{FF2B5EF4-FFF2-40B4-BE49-F238E27FC236}">
                <a16:creationId xmlns:a16="http://schemas.microsoft.com/office/drawing/2014/main" id="{66121FE7-032B-403A-9995-7F07C03CF2F1}"/>
              </a:ext>
            </a:extLst>
          </p:cNvPr>
          <p:cNvSpPr/>
          <p:nvPr/>
        </p:nvSpPr>
        <p:spPr>
          <a:xfrm>
            <a:off x="1508978" y="2752144"/>
            <a:ext cx="1675668" cy="537550"/>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ABAP Program</a:t>
            </a:r>
          </a:p>
        </p:txBody>
      </p:sp>
      <p:cxnSp>
        <p:nvCxnSpPr>
          <p:cNvPr id="19" name="Straight Arrow Connector 18">
            <a:extLst>
              <a:ext uri="{FF2B5EF4-FFF2-40B4-BE49-F238E27FC236}">
                <a16:creationId xmlns:a16="http://schemas.microsoft.com/office/drawing/2014/main" id="{CE83A2AB-24B5-41C2-AD84-8D634414CB01}"/>
              </a:ext>
            </a:extLst>
          </p:cNvPr>
          <p:cNvCxnSpPr>
            <a:stCxn id="17" idx="1"/>
            <a:endCxn id="18" idx="3"/>
          </p:cNvCxnSpPr>
          <p:nvPr/>
        </p:nvCxnSpPr>
        <p:spPr>
          <a:xfrm flipH="1" flipV="1">
            <a:off x="3184646" y="3020919"/>
            <a:ext cx="594221" cy="1"/>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20" name="Rectangle 19">
            <a:extLst>
              <a:ext uri="{FF2B5EF4-FFF2-40B4-BE49-F238E27FC236}">
                <a16:creationId xmlns:a16="http://schemas.microsoft.com/office/drawing/2014/main" id="{AD79EAE9-1490-438F-AF90-FC92A81230F4}"/>
              </a:ext>
            </a:extLst>
          </p:cNvPr>
          <p:cNvSpPr/>
          <p:nvPr/>
        </p:nvSpPr>
        <p:spPr>
          <a:xfrm>
            <a:off x="6536570" y="1301017"/>
            <a:ext cx="5454757" cy="23837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ABAP Layer(Application Server)</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p:txBody>
      </p:sp>
      <p:sp>
        <p:nvSpPr>
          <p:cNvPr id="21" name="Rectangle 20">
            <a:extLst>
              <a:ext uri="{FF2B5EF4-FFF2-40B4-BE49-F238E27FC236}">
                <a16:creationId xmlns:a16="http://schemas.microsoft.com/office/drawing/2014/main" id="{A88EB17E-E1DD-41F8-A449-63746FD11C20}"/>
              </a:ext>
            </a:extLst>
          </p:cNvPr>
          <p:cNvSpPr/>
          <p:nvPr/>
        </p:nvSpPr>
        <p:spPr>
          <a:xfrm>
            <a:off x="6536569" y="4008129"/>
            <a:ext cx="5454757" cy="2383722"/>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r>
              <a:rPr lang="en-US" dirty="0"/>
              <a:t>Database Layer(HANA)</a:t>
            </a:r>
          </a:p>
        </p:txBody>
      </p:sp>
      <p:sp>
        <p:nvSpPr>
          <p:cNvPr id="22" name="Rectangle 21">
            <a:extLst>
              <a:ext uri="{FF2B5EF4-FFF2-40B4-BE49-F238E27FC236}">
                <a16:creationId xmlns:a16="http://schemas.microsoft.com/office/drawing/2014/main" id="{2D63FB64-1237-4F79-935A-F2911727EE1F}"/>
              </a:ext>
            </a:extLst>
          </p:cNvPr>
          <p:cNvSpPr/>
          <p:nvPr/>
        </p:nvSpPr>
        <p:spPr>
          <a:xfrm>
            <a:off x="7721928" y="5430344"/>
            <a:ext cx="1230923" cy="3693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Caln View</a:t>
            </a:r>
          </a:p>
        </p:txBody>
      </p:sp>
      <p:sp>
        <p:nvSpPr>
          <p:cNvPr id="23" name="Rectangle 22">
            <a:extLst>
              <a:ext uri="{FF2B5EF4-FFF2-40B4-BE49-F238E27FC236}">
                <a16:creationId xmlns:a16="http://schemas.microsoft.com/office/drawing/2014/main" id="{C0AC936B-95BA-4601-B48F-673FF85C5F76}"/>
              </a:ext>
            </a:extLst>
          </p:cNvPr>
          <p:cNvSpPr/>
          <p:nvPr/>
        </p:nvSpPr>
        <p:spPr>
          <a:xfrm>
            <a:off x="10196231" y="5430345"/>
            <a:ext cx="1496157" cy="369327"/>
          </a:xfrm>
          <a:prstGeom prst="rect">
            <a:avLst/>
          </a:prstGeom>
          <a:solidFill>
            <a:schemeClr val="accent4">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HANA View</a:t>
            </a:r>
          </a:p>
        </p:txBody>
      </p:sp>
      <p:cxnSp>
        <p:nvCxnSpPr>
          <p:cNvPr id="24" name="Straight Arrow Connector 23">
            <a:extLst>
              <a:ext uri="{FF2B5EF4-FFF2-40B4-BE49-F238E27FC236}">
                <a16:creationId xmlns:a16="http://schemas.microsoft.com/office/drawing/2014/main" id="{20D0F6E2-0062-41DF-9DFF-7A61998133DA}"/>
              </a:ext>
            </a:extLst>
          </p:cNvPr>
          <p:cNvCxnSpPr>
            <a:cxnSpLocks/>
            <a:stCxn id="22" idx="3"/>
            <a:endCxn id="23" idx="1"/>
          </p:cNvCxnSpPr>
          <p:nvPr/>
        </p:nvCxnSpPr>
        <p:spPr>
          <a:xfrm>
            <a:off x="8952851" y="5615008"/>
            <a:ext cx="1243380"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1643C02D-F42A-4046-8326-E3F6E844C438}"/>
              </a:ext>
            </a:extLst>
          </p:cNvPr>
          <p:cNvSpPr txBox="1"/>
          <p:nvPr/>
        </p:nvSpPr>
        <p:spPr>
          <a:xfrm>
            <a:off x="9152143" y="5352125"/>
            <a:ext cx="1097573" cy="338554"/>
          </a:xfrm>
          <a:prstGeom prst="rect">
            <a:avLst/>
          </a:prstGeom>
          <a:noFill/>
        </p:spPr>
        <p:txBody>
          <a:bodyPr wrap="square" rtlCol="0">
            <a:spAutoFit/>
          </a:bodyPr>
          <a:lstStyle/>
          <a:p>
            <a:r>
              <a:rPr lang="en-US" sz="1600" b="1" dirty="0"/>
              <a:t>active</a:t>
            </a:r>
          </a:p>
        </p:txBody>
      </p:sp>
      <p:cxnSp>
        <p:nvCxnSpPr>
          <p:cNvPr id="26" name="Straight Arrow Connector 25">
            <a:extLst>
              <a:ext uri="{FF2B5EF4-FFF2-40B4-BE49-F238E27FC236}">
                <a16:creationId xmlns:a16="http://schemas.microsoft.com/office/drawing/2014/main" id="{D010A600-703D-4543-B9FC-4B21378FF0B5}"/>
              </a:ext>
            </a:extLst>
          </p:cNvPr>
          <p:cNvCxnSpPr/>
          <p:nvPr/>
        </p:nvCxnSpPr>
        <p:spPr>
          <a:xfrm flipV="1">
            <a:off x="10945042" y="3253916"/>
            <a:ext cx="0" cy="2176428"/>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
        <p:nvSpPr>
          <p:cNvPr id="27" name="Rectangle 26">
            <a:extLst>
              <a:ext uri="{FF2B5EF4-FFF2-40B4-BE49-F238E27FC236}">
                <a16:creationId xmlns:a16="http://schemas.microsoft.com/office/drawing/2014/main" id="{164AA467-DC0C-4F57-93F3-C144CC815AEF}"/>
              </a:ext>
            </a:extLst>
          </p:cNvPr>
          <p:cNvSpPr/>
          <p:nvPr/>
        </p:nvSpPr>
        <p:spPr>
          <a:xfrm>
            <a:off x="10151909" y="2787924"/>
            <a:ext cx="1586266" cy="465991"/>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View Proxy</a:t>
            </a:r>
          </a:p>
        </p:txBody>
      </p:sp>
      <p:sp>
        <p:nvSpPr>
          <p:cNvPr id="28" name="Rectangle: Rounded Corners 25">
            <a:extLst>
              <a:ext uri="{FF2B5EF4-FFF2-40B4-BE49-F238E27FC236}">
                <a16:creationId xmlns:a16="http://schemas.microsoft.com/office/drawing/2014/main" id="{0334E7BE-A1B4-42A2-897C-C11B0D4A0E30}"/>
              </a:ext>
            </a:extLst>
          </p:cNvPr>
          <p:cNvSpPr/>
          <p:nvPr/>
        </p:nvSpPr>
        <p:spPr>
          <a:xfrm>
            <a:off x="7882020" y="2752144"/>
            <a:ext cx="1675668" cy="537550"/>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ABAP Program</a:t>
            </a:r>
          </a:p>
        </p:txBody>
      </p:sp>
      <p:cxnSp>
        <p:nvCxnSpPr>
          <p:cNvPr id="29" name="Straight Arrow Connector 28">
            <a:extLst>
              <a:ext uri="{FF2B5EF4-FFF2-40B4-BE49-F238E27FC236}">
                <a16:creationId xmlns:a16="http://schemas.microsoft.com/office/drawing/2014/main" id="{11D62C43-345C-4CE8-88AC-C806218119BC}"/>
              </a:ext>
            </a:extLst>
          </p:cNvPr>
          <p:cNvCxnSpPr>
            <a:stCxn id="27" idx="1"/>
            <a:endCxn id="28" idx="3"/>
          </p:cNvCxnSpPr>
          <p:nvPr/>
        </p:nvCxnSpPr>
        <p:spPr>
          <a:xfrm flipH="1" flipV="1">
            <a:off x="9557688" y="3020919"/>
            <a:ext cx="594221" cy="1"/>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30" name="Straight Connector 29">
            <a:extLst>
              <a:ext uri="{FF2B5EF4-FFF2-40B4-BE49-F238E27FC236}">
                <a16:creationId xmlns:a16="http://schemas.microsoft.com/office/drawing/2014/main" id="{E21CB135-E5D7-4C8E-8BB1-2878EB153183}"/>
              </a:ext>
            </a:extLst>
          </p:cNvPr>
          <p:cNvCxnSpPr>
            <a:cxnSpLocks/>
          </p:cNvCxnSpPr>
          <p:nvPr/>
        </p:nvCxnSpPr>
        <p:spPr>
          <a:xfrm>
            <a:off x="6045188" y="1003535"/>
            <a:ext cx="37560" cy="5545047"/>
          </a:xfrm>
          <a:prstGeom prst="line">
            <a:avLst/>
          </a:prstGeom>
        </p:spPr>
        <p:style>
          <a:lnRef idx="1">
            <a:schemeClr val="accent1"/>
          </a:lnRef>
          <a:fillRef idx="0">
            <a:schemeClr val="accent1"/>
          </a:fillRef>
          <a:effectRef idx="0">
            <a:schemeClr val="accent1"/>
          </a:effectRef>
          <a:fontRef idx="minor">
            <a:schemeClr val="tx1"/>
          </a:fontRef>
        </p:style>
      </p:cxnSp>
      <p:sp>
        <p:nvSpPr>
          <p:cNvPr id="31" name="Arrow: Right 29">
            <a:extLst>
              <a:ext uri="{FF2B5EF4-FFF2-40B4-BE49-F238E27FC236}">
                <a16:creationId xmlns:a16="http://schemas.microsoft.com/office/drawing/2014/main" id="{588FA3CA-EE1D-4103-9B56-427FD8CD8E9F}"/>
              </a:ext>
            </a:extLst>
          </p:cNvPr>
          <p:cNvSpPr/>
          <p:nvPr/>
        </p:nvSpPr>
        <p:spPr>
          <a:xfrm>
            <a:off x="5395774" y="2642994"/>
            <a:ext cx="1609861" cy="71108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TRANSPORT</a:t>
            </a:r>
          </a:p>
        </p:txBody>
      </p:sp>
      <p:sp>
        <p:nvSpPr>
          <p:cNvPr id="32" name="Arrow: Right 32">
            <a:extLst>
              <a:ext uri="{FF2B5EF4-FFF2-40B4-BE49-F238E27FC236}">
                <a16:creationId xmlns:a16="http://schemas.microsoft.com/office/drawing/2014/main" id="{5A65822A-B78F-4FF9-80E7-EB27CB689794}"/>
              </a:ext>
            </a:extLst>
          </p:cNvPr>
          <p:cNvSpPr/>
          <p:nvPr/>
        </p:nvSpPr>
        <p:spPr>
          <a:xfrm>
            <a:off x="5356919" y="5259468"/>
            <a:ext cx="980358" cy="71108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trike="sngStrike" dirty="0">
                <a:solidFill>
                  <a:schemeClr val="tx2"/>
                </a:solidFill>
              </a:rPr>
              <a:t>DELIVERY UNIT</a:t>
            </a:r>
          </a:p>
        </p:txBody>
      </p:sp>
      <p:sp>
        <p:nvSpPr>
          <p:cNvPr id="33" name="Rectangle: Rounded Corners 87">
            <a:extLst>
              <a:ext uri="{FF2B5EF4-FFF2-40B4-BE49-F238E27FC236}">
                <a16:creationId xmlns:a16="http://schemas.microsoft.com/office/drawing/2014/main" id="{41B8DD3A-44AD-4C7C-BA99-F975F04C1BD6}"/>
              </a:ext>
            </a:extLst>
          </p:cNvPr>
          <p:cNvSpPr/>
          <p:nvPr/>
        </p:nvSpPr>
        <p:spPr>
          <a:xfrm>
            <a:off x="3194532" y="4851679"/>
            <a:ext cx="1337896" cy="378376"/>
          </a:xfrm>
          <a:prstGeom prst="roundRect">
            <a:avLst/>
          </a:prstGeom>
          <a:solidFill>
            <a:schemeClr val="accent4">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Delivery Unit</a:t>
            </a:r>
          </a:p>
        </p:txBody>
      </p:sp>
      <p:sp>
        <p:nvSpPr>
          <p:cNvPr id="34" name="Rectangle 33">
            <a:extLst>
              <a:ext uri="{FF2B5EF4-FFF2-40B4-BE49-F238E27FC236}">
                <a16:creationId xmlns:a16="http://schemas.microsoft.com/office/drawing/2014/main" id="{6CBE9D27-B946-458D-9C89-15CB648EB581}"/>
              </a:ext>
            </a:extLst>
          </p:cNvPr>
          <p:cNvSpPr/>
          <p:nvPr/>
        </p:nvSpPr>
        <p:spPr>
          <a:xfrm>
            <a:off x="3145074" y="2212794"/>
            <a:ext cx="1387354" cy="35297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HTC</a:t>
            </a:r>
          </a:p>
        </p:txBody>
      </p:sp>
      <p:cxnSp>
        <p:nvCxnSpPr>
          <p:cNvPr id="35" name="Straight Arrow Connector 34">
            <a:extLst>
              <a:ext uri="{FF2B5EF4-FFF2-40B4-BE49-F238E27FC236}">
                <a16:creationId xmlns:a16="http://schemas.microsoft.com/office/drawing/2014/main" id="{38C90F27-38E7-40A4-B914-59829BFF047E}"/>
              </a:ext>
            </a:extLst>
          </p:cNvPr>
          <p:cNvCxnSpPr>
            <a:cxnSpLocks/>
            <a:stCxn id="33" idx="0"/>
            <a:endCxn id="34" idx="2"/>
          </p:cNvCxnSpPr>
          <p:nvPr/>
        </p:nvCxnSpPr>
        <p:spPr>
          <a:xfrm flipH="1" flipV="1">
            <a:off x="3838751" y="2565764"/>
            <a:ext cx="24729" cy="22859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Speech Bubble: Rectangle with Corners Rounded 93">
            <a:extLst>
              <a:ext uri="{FF2B5EF4-FFF2-40B4-BE49-F238E27FC236}">
                <a16:creationId xmlns:a16="http://schemas.microsoft.com/office/drawing/2014/main" id="{2FE368F4-2BF5-4FCC-A639-9FD656A0379D}"/>
              </a:ext>
            </a:extLst>
          </p:cNvPr>
          <p:cNvSpPr/>
          <p:nvPr/>
        </p:nvSpPr>
        <p:spPr>
          <a:xfrm>
            <a:off x="5220294" y="977627"/>
            <a:ext cx="1785341" cy="535412"/>
          </a:xfrm>
          <a:prstGeom prst="wedgeRoundRectCallout">
            <a:avLst>
              <a:gd name="adj1" fmla="val -119820"/>
              <a:gd name="adj2" fmla="val 193873"/>
              <a:gd name="adj3" fmla="val 16667"/>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HANA Transport Container</a:t>
            </a:r>
          </a:p>
        </p:txBody>
      </p:sp>
      <p:sp>
        <p:nvSpPr>
          <p:cNvPr id="37" name="Rectangle 36">
            <a:extLst>
              <a:ext uri="{FF2B5EF4-FFF2-40B4-BE49-F238E27FC236}">
                <a16:creationId xmlns:a16="http://schemas.microsoft.com/office/drawing/2014/main" id="{A989A0CE-0736-4A48-ABB4-E63BD907CB75}"/>
              </a:ext>
            </a:extLst>
          </p:cNvPr>
          <p:cNvSpPr/>
          <p:nvPr/>
        </p:nvSpPr>
        <p:spPr>
          <a:xfrm>
            <a:off x="186947" y="1755114"/>
            <a:ext cx="1077053" cy="5715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Mr. X</a:t>
            </a:r>
          </a:p>
        </p:txBody>
      </p:sp>
      <p:cxnSp>
        <p:nvCxnSpPr>
          <p:cNvPr id="38" name="Straight Arrow Connector 37">
            <a:extLst>
              <a:ext uri="{FF2B5EF4-FFF2-40B4-BE49-F238E27FC236}">
                <a16:creationId xmlns:a16="http://schemas.microsoft.com/office/drawing/2014/main" id="{EA035AE1-9EE4-4488-8E54-B54BC600C1D0}"/>
              </a:ext>
            </a:extLst>
          </p:cNvPr>
          <p:cNvCxnSpPr/>
          <p:nvPr/>
        </p:nvCxnSpPr>
        <p:spPr>
          <a:xfrm>
            <a:off x="720969" y="2326614"/>
            <a:ext cx="0" cy="2430787"/>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39" name="Rectangle 38">
            <a:extLst>
              <a:ext uri="{FF2B5EF4-FFF2-40B4-BE49-F238E27FC236}">
                <a16:creationId xmlns:a16="http://schemas.microsoft.com/office/drawing/2014/main" id="{8A2EDA61-D8E7-4FE9-A82E-B05109EAA86B}"/>
              </a:ext>
            </a:extLst>
          </p:cNvPr>
          <p:cNvSpPr/>
          <p:nvPr/>
        </p:nvSpPr>
        <p:spPr>
          <a:xfrm>
            <a:off x="252769" y="4770227"/>
            <a:ext cx="1711578" cy="429763"/>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HANA View</a:t>
            </a:r>
          </a:p>
        </p:txBody>
      </p:sp>
      <p:sp>
        <p:nvSpPr>
          <p:cNvPr id="41" name="Arrow: Right 157">
            <a:extLst>
              <a:ext uri="{FF2B5EF4-FFF2-40B4-BE49-F238E27FC236}">
                <a16:creationId xmlns:a16="http://schemas.microsoft.com/office/drawing/2014/main" id="{5244E790-1508-4975-A438-827B7A92280F}"/>
              </a:ext>
            </a:extLst>
          </p:cNvPr>
          <p:cNvSpPr/>
          <p:nvPr/>
        </p:nvSpPr>
        <p:spPr>
          <a:xfrm>
            <a:off x="1260209" y="1768366"/>
            <a:ext cx="5681381" cy="267278"/>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CB8BF518-3754-4AB2-8016-AED7E894FAB3}"/>
              </a:ext>
            </a:extLst>
          </p:cNvPr>
          <p:cNvSpPr/>
          <p:nvPr/>
        </p:nvSpPr>
        <p:spPr>
          <a:xfrm>
            <a:off x="6920894" y="1725821"/>
            <a:ext cx="1077053" cy="5715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Mr. X</a:t>
            </a:r>
          </a:p>
        </p:txBody>
      </p:sp>
      <p:cxnSp>
        <p:nvCxnSpPr>
          <p:cNvPr id="43" name="Straight Arrow Connector 42">
            <a:extLst>
              <a:ext uri="{FF2B5EF4-FFF2-40B4-BE49-F238E27FC236}">
                <a16:creationId xmlns:a16="http://schemas.microsoft.com/office/drawing/2014/main" id="{24D41037-A81D-485A-944C-4EB7B3428174}"/>
              </a:ext>
            </a:extLst>
          </p:cNvPr>
          <p:cNvCxnSpPr/>
          <p:nvPr/>
        </p:nvCxnSpPr>
        <p:spPr>
          <a:xfrm>
            <a:off x="7459420" y="2297321"/>
            <a:ext cx="0" cy="2430787"/>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44" name="Rectangle 43">
            <a:extLst>
              <a:ext uri="{FF2B5EF4-FFF2-40B4-BE49-F238E27FC236}">
                <a16:creationId xmlns:a16="http://schemas.microsoft.com/office/drawing/2014/main" id="{9644B812-80F9-4D46-9E53-9A6F1BFF6EE2}"/>
              </a:ext>
            </a:extLst>
          </p:cNvPr>
          <p:cNvSpPr/>
          <p:nvPr/>
        </p:nvSpPr>
        <p:spPr>
          <a:xfrm>
            <a:off x="6866139" y="4684777"/>
            <a:ext cx="1711578" cy="429763"/>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HANA View</a:t>
            </a:r>
          </a:p>
        </p:txBody>
      </p:sp>
    </p:spTree>
    <p:extLst>
      <p:ext uri="{BB962C8B-B14F-4D97-AF65-F5344CB8AC3E}">
        <p14:creationId xmlns:p14="http://schemas.microsoft.com/office/powerpoint/2010/main" val="8269894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Proxy server abstract concept | Free Vector on Freepik"/>
          <p:cNvPicPr>
            <a:picLocks noChangeAspect="1" noChangeArrowheads="1"/>
          </p:cNvPicPr>
          <p:nvPr/>
        </p:nvPicPr>
        <p:blipFill rotWithShape="1">
          <a:blip r:embed="rId3">
            <a:extLst>
              <a:ext uri="{28A0092B-C50C-407E-A947-70E740481C1C}">
                <a14:useLocalDpi xmlns:a14="http://schemas.microsoft.com/office/drawing/2010/main" val="0"/>
              </a:ext>
            </a:extLst>
          </a:blip>
          <a:srcRect b="11566"/>
          <a:stretch/>
        </p:blipFill>
        <p:spPr bwMode="auto">
          <a:xfrm>
            <a:off x="2766255" y="574816"/>
            <a:ext cx="6737794" cy="595849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8" name="Picture 17">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7" name="Rectangle 6"/>
          <p:cNvSpPr/>
          <p:nvPr/>
        </p:nvSpPr>
        <p:spPr>
          <a:xfrm>
            <a:off x="340902" y="819183"/>
            <a:ext cx="8670577" cy="400110"/>
          </a:xfrm>
          <a:prstGeom prst="rect">
            <a:avLst/>
          </a:prstGeom>
        </p:spPr>
        <p:txBody>
          <a:bodyPr wrap="square">
            <a:spAutoFit/>
          </a:bodyPr>
          <a:lstStyle/>
          <a:p>
            <a:r>
              <a:rPr lang="en-US" sz="2000" dirty="0">
                <a:hlinkClick r:id="rId5"/>
              </a:rPr>
              <a:t>Consume HANA Object by ADBC and View Proxy</a:t>
            </a:r>
            <a:endParaRPr lang="en-US" sz="2000" dirty="0"/>
          </a:p>
        </p:txBody>
      </p:sp>
    </p:spTree>
    <p:extLst>
      <p:ext uri="{BB962C8B-B14F-4D97-AF65-F5344CB8AC3E}">
        <p14:creationId xmlns:p14="http://schemas.microsoft.com/office/powerpoint/2010/main" val="8109317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ql Images | Free Vectors, Stock Photos &amp; PS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07232" y="2757077"/>
            <a:ext cx="5962650" cy="39243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SQL Script </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TextBox 7">
            <a:extLst>
              <a:ext uri="{FF2B5EF4-FFF2-40B4-BE49-F238E27FC236}">
                <a16:creationId xmlns:a16="http://schemas.microsoft.com/office/drawing/2014/main" id="{C3D67074-ABBF-4F1F-8F04-07B7C002C1DF}"/>
              </a:ext>
            </a:extLst>
          </p:cNvPr>
          <p:cNvSpPr txBox="1"/>
          <p:nvPr/>
        </p:nvSpPr>
        <p:spPr>
          <a:xfrm>
            <a:off x="261764" y="779090"/>
            <a:ext cx="11292008" cy="2031325"/>
          </a:xfrm>
          <a:prstGeom prst="rect">
            <a:avLst/>
          </a:prstGeom>
          <a:noFill/>
        </p:spPr>
        <p:txBody>
          <a:bodyPr wrap="square" rtlCol="0">
            <a:spAutoFit/>
          </a:bodyPr>
          <a:lstStyle/>
          <a:p>
            <a:pPr marR="0" lvl="0" algn="just" defTabSz="914400" rtl="0" eaLnBrk="1" fontAlgn="auto" latinLnBrk="0" hangingPunct="1">
              <a:lnSpc>
                <a:spcPct val="100000"/>
              </a:lnSpc>
              <a:spcBef>
                <a:spcPts val="0"/>
              </a:spcBef>
              <a:spcAft>
                <a:spcPts val="0"/>
              </a:spcAft>
              <a:buClrTx/>
              <a:buSzTx/>
              <a:tabLst/>
              <a:defRPr/>
            </a:pPr>
            <a:r>
              <a:rPr kumimoji="0" lang="en-US" sz="1800" i="0" u="none" strike="noStrike" kern="1200" cap="none" spc="0" normalizeH="0" baseline="0" noProof="0" dirty="0">
                <a:ln>
                  <a:noFill/>
                </a:ln>
                <a:solidFill>
                  <a:prstClr val="black"/>
                </a:solidFill>
                <a:effectLst/>
                <a:uLnTx/>
                <a:uFillTx/>
                <a:latin typeface="Calibri"/>
                <a:ea typeface="+mn-ea"/>
                <a:cs typeface="+mn-cs"/>
              </a:rPr>
              <a:t>SQL script is a collection of extensions to the SQL (DML, DDL, DQL, DCL). The purpose is to give procedural capabilities to SQL. It allows developers to write data intensive logic inside of Core DB. This is one the best technique to squeeze performance out of HANA DB.</a:t>
            </a:r>
          </a:p>
          <a:p>
            <a:pPr marR="0" lvl="0" algn="l" defTabSz="914400" rtl="0" eaLnBrk="1" fontAlgn="auto" latinLnBrk="0" hangingPunct="1">
              <a:lnSpc>
                <a:spcPct val="100000"/>
              </a:lnSpc>
              <a:spcBef>
                <a:spcPts val="0"/>
              </a:spcBef>
              <a:spcAft>
                <a:spcPts val="0"/>
              </a:spcAft>
              <a:buClrTx/>
              <a:buSzTx/>
              <a:tabLst/>
              <a:defRPr/>
            </a:pPr>
            <a:endParaRPr lang="en-US" dirty="0">
              <a:solidFill>
                <a:prstClr val="black"/>
              </a:solidFill>
              <a:latin typeface="Calibri"/>
            </a:endParaRPr>
          </a:p>
          <a:p>
            <a:pPr lvl="0">
              <a:defRPr/>
            </a:pPr>
            <a:r>
              <a:rPr lang="en-US" dirty="0">
                <a:solidFill>
                  <a:prstClr val="black"/>
                </a:solidFill>
                <a:hlinkClick r:id="rId4"/>
              </a:rPr>
              <a:t>https://help.sap.com/viewer/product/SAP_HANA_PLATFORM/2.0.05/en-US?task=discover_task</a:t>
            </a:r>
            <a:endParaRPr lang="en-US" dirty="0">
              <a:solidFill>
                <a:prstClr val="black"/>
              </a:solidFill>
            </a:endParaRPr>
          </a:p>
          <a:p>
            <a:pPr lvl="0">
              <a:defRPr/>
            </a:pPr>
            <a:r>
              <a:rPr lang="en-US" dirty="0">
                <a:solidFill>
                  <a:prstClr val="black"/>
                </a:solidFill>
                <a:hlinkClick r:id="rId5"/>
              </a:rPr>
              <a:t>https://help.sap.com/viewer/de2486ee947e43e684d39702027f8a94/2.0.05/en-US</a:t>
            </a:r>
            <a:endParaRPr lang="en-US" dirty="0">
              <a:solidFill>
                <a:prstClr val="black"/>
              </a:solidFill>
            </a:endParaRPr>
          </a:p>
          <a:p>
            <a:pPr lvl="0">
              <a:defRPr/>
            </a:pPr>
            <a:endParaRPr kumimoji="0" lang="en-US" sz="180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6017954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Categories of SQL Script Code</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grpSp>
        <p:nvGrpSpPr>
          <p:cNvPr id="12" name="Group 11">
            <a:extLst>
              <a:ext uri="{FF2B5EF4-FFF2-40B4-BE49-F238E27FC236}">
                <a16:creationId xmlns:a16="http://schemas.microsoft.com/office/drawing/2014/main" id="{000E7F32-EDA1-465A-BBF6-2C205BA03C07}"/>
              </a:ext>
            </a:extLst>
          </p:cNvPr>
          <p:cNvGrpSpPr/>
          <p:nvPr/>
        </p:nvGrpSpPr>
        <p:grpSpPr>
          <a:xfrm>
            <a:off x="536220" y="1011315"/>
            <a:ext cx="7091543" cy="4728453"/>
            <a:chOff x="3015464" y="1753436"/>
            <a:chExt cx="6061148" cy="3907812"/>
          </a:xfrm>
        </p:grpSpPr>
        <p:sp>
          <p:nvSpPr>
            <p:cNvPr id="19" name="Rectangle 18">
              <a:extLst>
                <a:ext uri="{FF2B5EF4-FFF2-40B4-BE49-F238E27FC236}">
                  <a16:creationId xmlns:a16="http://schemas.microsoft.com/office/drawing/2014/main" id="{8EADBEDC-60DF-41EE-8B55-84DD177DB64A}"/>
                </a:ext>
              </a:extLst>
            </p:cNvPr>
            <p:cNvSpPr/>
            <p:nvPr/>
          </p:nvSpPr>
          <p:spPr>
            <a:xfrm>
              <a:off x="3112211" y="3703502"/>
              <a:ext cx="2436618" cy="925033"/>
            </a:xfrm>
            <a:prstGeom prst="rect">
              <a:avLst/>
            </a:prstGeom>
            <a:gradFill>
              <a:gsLst>
                <a:gs pos="100000">
                  <a:schemeClr val="accent3"/>
                </a:gs>
                <a:gs pos="0">
                  <a:schemeClr val="accent1"/>
                </a:gs>
              </a:gsLst>
              <a:lin ang="9600000" scaled="0"/>
            </a:gradFill>
            <a:ln>
              <a:noFill/>
            </a:ln>
            <a:effectLst>
              <a:outerShdw blurRad="127000" sx="102000" sy="102000" algn="ctr"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Freeform: Shape 5">
              <a:extLst>
                <a:ext uri="{FF2B5EF4-FFF2-40B4-BE49-F238E27FC236}">
                  <a16:creationId xmlns:a16="http://schemas.microsoft.com/office/drawing/2014/main" id="{A0A4A43B-B777-461D-8E50-BCD124950362}"/>
                </a:ext>
              </a:extLst>
            </p:cNvPr>
            <p:cNvSpPr>
              <a:spLocks/>
            </p:cNvSpPr>
            <p:nvPr/>
          </p:nvSpPr>
          <p:spPr bwMode="auto">
            <a:xfrm rot="16200000" flipV="1">
              <a:off x="6519258" y="1904654"/>
              <a:ext cx="2534684" cy="2232248"/>
            </a:xfrm>
            <a:custGeom>
              <a:avLst/>
              <a:gdLst>
                <a:gd name="connsiteX0" fmla="*/ 2479398 w 3258394"/>
                <a:gd name="connsiteY0" fmla="*/ 0 h 2869606"/>
                <a:gd name="connsiteX1" fmla="*/ 3258394 w 3258394"/>
                <a:gd name="connsiteY1" fmla="*/ 776147 h 2869606"/>
                <a:gd name="connsiteX2" fmla="*/ 2479398 w 3258394"/>
                <a:gd name="connsiteY2" fmla="*/ 1552293 h 2869606"/>
                <a:gd name="connsiteX3" fmla="*/ 2479398 w 3258394"/>
                <a:gd name="connsiteY3" fmla="*/ 1150942 h 2869606"/>
                <a:gd name="connsiteX4" fmla="*/ 1303976 w 3258394"/>
                <a:gd name="connsiteY4" fmla="*/ 1150942 h 2869606"/>
                <a:gd name="connsiteX5" fmla="*/ 772727 w 3258394"/>
                <a:gd name="connsiteY5" fmla="*/ 1682726 h 2869606"/>
                <a:gd name="connsiteX6" fmla="*/ 772727 w 3258394"/>
                <a:gd name="connsiteY6" fmla="*/ 2869606 h 2869606"/>
                <a:gd name="connsiteX7" fmla="*/ 0 w 3258394"/>
                <a:gd name="connsiteY7" fmla="*/ 2869606 h 2869606"/>
                <a:gd name="connsiteX8" fmla="*/ 0 w 3258394"/>
                <a:gd name="connsiteY8" fmla="*/ 1682726 h 2869606"/>
                <a:gd name="connsiteX9" fmla="*/ 1303976 w 3258394"/>
                <a:gd name="connsiteY9" fmla="*/ 380240 h 2869606"/>
                <a:gd name="connsiteX10" fmla="*/ 2452736 w 3258394"/>
                <a:gd name="connsiteY10" fmla="*/ 380240 h 2869606"/>
                <a:gd name="connsiteX11" fmla="*/ 2479398 w 3258394"/>
                <a:gd name="connsiteY11" fmla="*/ 380240 h 2869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8394" h="2869606">
                  <a:moveTo>
                    <a:pt x="2479398" y="0"/>
                  </a:moveTo>
                  <a:lnTo>
                    <a:pt x="3258394" y="776147"/>
                  </a:lnTo>
                  <a:lnTo>
                    <a:pt x="2479398" y="1552293"/>
                  </a:lnTo>
                  <a:lnTo>
                    <a:pt x="2479398" y="1150942"/>
                  </a:lnTo>
                  <a:lnTo>
                    <a:pt x="1303976" y="1150942"/>
                  </a:lnTo>
                  <a:cubicBezTo>
                    <a:pt x="1012272" y="1150942"/>
                    <a:pt x="772727" y="1389859"/>
                    <a:pt x="772727" y="1682726"/>
                  </a:cubicBezTo>
                  <a:cubicBezTo>
                    <a:pt x="772727" y="2869606"/>
                    <a:pt x="772727" y="2869606"/>
                    <a:pt x="772727" y="2869606"/>
                  </a:cubicBezTo>
                  <a:cubicBezTo>
                    <a:pt x="0" y="2869606"/>
                    <a:pt x="0" y="2869606"/>
                    <a:pt x="0" y="2869606"/>
                  </a:cubicBezTo>
                  <a:cubicBezTo>
                    <a:pt x="0" y="1682726"/>
                    <a:pt x="0" y="1682726"/>
                    <a:pt x="0" y="1682726"/>
                  </a:cubicBezTo>
                  <a:cubicBezTo>
                    <a:pt x="0" y="964047"/>
                    <a:pt x="585341" y="380240"/>
                    <a:pt x="1303976" y="380240"/>
                  </a:cubicBezTo>
                  <a:cubicBezTo>
                    <a:pt x="2009210" y="380240"/>
                    <a:pt x="2317750" y="380240"/>
                    <a:pt x="2452736" y="380240"/>
                  </a:cubicBezTo>
                  <a:lnTo>
                    <a:pt x="2479398" y="380240"/>
                  </a:lnTo>
                  <a:close/>
                </a:path>
              </a:pathLst>
            </a:custGeom>
            <a:gradFill>
              <a:gsLst>
                <a:gs pos="100000">
                  <a:schemeClr val="accent1">
                    <a:lumMod val="75000"/>
                  </a:schemeClr>
                </a:gs>
                <a:gs pos="0">
                  <a:schemeClr val="accent1"/>
                </a:gs>
              </a:gsLst>
              <a:lin ang="9600000" scaled="0"/>
            </a:gradFill>
            <a:ln>
              <a:noFill/>
            </a:ln>
            <a:effectLst>
              <a:outerShdw blurRad="127000" sx="102000" sy="102000" algn="ctr" rotWithShape="0">
                <a:prstClr val="black">
                  <a:alpha val="23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IN"/>
            </a:p>
          </p:txBody>
        </p:sp>
        <p:sp>
          <p:nvSpPr>
            <p:cNvPr id="21" name="Freeform: Shape 9">
              <a:extLst>
                <a:ext uri="{FF2B5EF4-FFF2-40B4-BE49-F238E27FC236}">
                  <a16:creationId xmlns:a16="http://schemas.microsoft.com/office/drawing/2014/main" id="{BD361D21-5163-4DC2-8EFA-6D0E4A024AE0}"/>
                </a:ext>
              </a:extLst>
            </p:cNvPr>
            <p:cNvSpPr/>
            <p:nvPr/>
          </p:nvSpPr>
          <p:spPr>
            <a:xfrm>
              <a:off x="6671263" y="4288120"/>
              <a:ext cx="2405349" cy="1373128"/>
            </a:xfrm>
            <a:custGeom>
              <a:avLst/>
              <a:gdLst>
                <a:gd name="connsiteX0" fmla="*/ 0 w 2807525"/>
                <a:gd name="connsiteY0" fmla="*/ 0 h 1373128"/>
                <a:gd name="connsiteX1" fmla="*/ 2035141 w 2807525"/>
                <a:gd name="connsiteY1" fmla="*/ 0 h 1373128"/>
                <a:gd name="connsiteX2" fmla="*/ 2635883 w 2807525"/>
                <a:gd name="connsiteY2" fmla="*/ 600744 h 1373128"/>
                <a:gd name="connsiteX3" fmla="*/ 2635883 w 2807525"/>
                <a:gd name="connsiteY3" fmla="*/ 1029846 h 1373128"/>
                <a:gd name="connsiteX4" fmla="*/ 2807525 w 2807525"/>
                <a:gd name="connsiteY4" fmla="*/ 1029846 h 1373128"/>
                <a:gd name="connsiteX5" fmla="*/ 2464243 w 2807525"/>
                <a:gd name="connsiteY5" fmla="*/ 1373128 h 1373128"/>
                <a:gd name="connsiteX6" fmla="*/ 2120961 w 2807525"/>
                <a:gd name="connsiteY6" fmla="*/ 1029846 h 1373128"/>
                <a:gd name="connsiteX7" fmla="*/ 2292601 w 2807525"/>
                <a:gd name="connsiteY7" fmla="*/ 1029846 h 1373128"/>
                <a:gd name="connsiteX8" fmla="*/ 2292601 w 2807525"/>
                <a:gd name="connsiteY8" fmla="*/ 600744 h 1373128"/>
                <a:gd name="connsiteX9" fmla="*/ 2035141 w 2807525"/>
                <a:gd name="connsiteY9" fmla="*/ 343283 h 1373128"/>
                <a:gd name="connsiteX10" fmla="*/ 0 w 2807525"/>
                <a:gd name="connsiteY10" fmla="*/ 343283 h 1373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07525" h="1373128">
                  <a:moveTo>
                    <a:pt x="0" y="0"/>
                  </a:moveTo>
                  <a:lnTo>
                    <a:pt x="2035141" y="0"/>
                  </a:lnTo>
                  <a:cubicBezTo>
                    <a:pt x="2366921" y="0"/>
                    <a:pt x="2635883" y="268963"/>
                    <a:pt x="2635883" y="600744"/>
                  </a:cubicBezTo>
                  <a:lnTo>
                    <a:pt x="2635883" y="1029846"/>
                  </a:lnTo>
                  <a:lnTo>
                    <a:pt x="2807525" y="1029846"/>
                  </a:lnTo>
                  <a:lnTo>
                    <a:pt x="2464243" y="1373128"/>
                  </a:lnTo>
                  <a:lnTo>
                    <a:pt x="2120961" y="1029846"/>
                  </a:lnTo>
                  <a:lnTo>
                    <a:pt x="2292601" y="1029846"/>
                  </a:lnTo>
                  <a:lnTo>
                    <a:pt x="2292601" y="600744"/>
                  </a:lnTo>
                  <a:cubicBezTo>
                    <a:pt x="2292601" y="458552"/>
                    <a:pt x="2177333" y="343283"/>
                    <a:pt x="2035141" y="343283"/>
                  </a:cubicBezTo>
                  <a:lnTo>
                    <a:pt x="0" y="343283"/>
                  </a:lnTo>
                  <a:close/>
                </a:path>
              </a:pathLst>
            </a:custGeom>
            <a:gradFill>
              <a:gsLst>
                <a:gs pos="100000">
                  <a:schemeClr val="accent3">
                    <a:lumMod val="75000"/>
                  </a:schemeClr>
                </a:gs>
                <a:gs pos="0">
                  <a:schemeClr val="accent3"/>
                </a:gs>
              </a:gsLst>
              <a:lin ang="9600000" scaled="0"/>
            </a:gradFill>
            <a:ln>
              <a:noFill/>
            </a:ln>
            <a:effectLst>
              <a:outerShdw blurRad="127000" sx="102000" sy="102000" algn="ctr"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Oval 21">
              <a:extLst>
                <a:ext uri="{FF2B5EF4-FFF2-40B4-BE49-F238E27FC236}">
                  <a16:creationId xmlns:a16="http://schemas.microsoft.com/office/drawing/2014/main" id="{601A002B-FFC0-448F-A6EE-2128A9F68C2B}"/>
                </a:ext>
              </a:extLst>
            </p:cNvPr>
            <p:cNvSpPr/>
            <p:nvPr/>
          </p:nvSpPr>
          <p:spPr>
            <a:xfrm>
              <a:off x="5200332" y="3359414"/>
              <a:ext cx="1788160" cy="1788160"/>
            </a:xfrm>
            <a:prstGeom prst="ellipse">
              <a:avLst/>
            </a:prstGeom>
            <a:solidFill>
              <a:schemeClr val="accent1">
                <a:lumMod val="50000"/>
              </a:schemeClr>
            </a:solidFill>
            <a:ln>
              <a:noFill/>
            </a:ln>
            <a:effectLst>
              <a:outerShdw blurRad="127000" sx="102000" sy="102000" algn="ctr"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IN" sz="2000" dirty="0">
                  <a:latin typeface="Open Sans" panose="020B0606030504020204" pitchFamily="34" charset="0"/>
                  <a:ea typeface="Open Sans" panose="020B0606030504020204" pitchFamily="34" charset="0"/>
                  <a:cs typeface="Open Sans" panose="020B0606030504020204" pitchFamily="34" charset="0"/>
                </a:rPr>
                <a:t>2 Types</a:t>
              </a:r>
            </a:p>
          </p:txBody>
        </p:sp>
        <p:sp>
          <p:nvSpPr>
            <p:cNvPr id="23" name="TextBox 22">
              <a:extLst>
                <a:ext uri="{FF2B5EF4-FFF2-40B4-BE49-F238E27FC236}">
                  <a16:creationId xmlns:a16="http://schemas.microsoft.com/office/drawing/2014/main" id="{B9BA3853-BF39-4596-BD9D-277117077914}"/>
                </a:ext>
              </a:extLst>
            </p:cNvPr>
            <p:cNvSpPr txBox="1"/>
            <p:nvPr/>
          </p:nvSpPr>
          <p:spPr>
            <a:xfrm>
              <a:off x="3015464" y="3992138"/>
              <a:ext cx="1898141" cy="707886"/>
            </a:xfrm>
            <a:prstGeom prst="rect">
              <a:avLst/>
            </a:prstGeom>
            <a:noFill/>
          </p:spPr>
          <p:txBody>
            <a:bodyPr wrap="square" rtlCol="0">
              <a:spAutoFit/>
            </a:bodyPr>
            <a:lstStyle/>
            <a:p>
              <a:pPr algn="ctr"/>
              <a:r>
                <a:rPr lang="en-IN" sz="2000" dirty="0">
                  <a:solidFill>
                    <a:schemeClr val="bg1"/>
                  </a:solidFill>
                  <a:latin typeface="Open Sans" panose="020B0606030504020204" pitchFamily="34" charset="0"/>
                  <a:ea typeface="Open Sans" panose="020B0606030504020204" pitchFamily="34" charset="0"/>
                  <a:cs typeface="Open Sans" panose="020B0606030504020204" pitchFamily="34" charset="0"/>
                </a:rPr>
                <a:t>Types of Statements</a:t>
              </a:r>
            </a:p>
          </p:txBody>
        </p:sp>
        <p:sp>
          <p:nvSpPr>
            <p:cNvPr id="24" name="TextBox 23">
              <a:extLst>
                <a:ext uri="{FF2B5EF4-FFF2-40B4-BE49-F238E27FC236}">
                  <a16:creationId xmlns:a16="http://schemas.microsoft.com/office/drawing/2014/main" id="{14BBCA84-A618-4D9D-8878-CD49442F3D71}"/>
                </a:ext>
              </a:extLst>
            </p:cNvPr>
            <p:cNvSpPr txBox="1"/>
            <p:nvPr/>
          </p:nvSpPr>
          <p:spPr>
            <a:xfrm>
              <a:off x="7254661" y="4289696"/>
              <a:ext cx="1311668" cy="305233"/>
            </a:xfrm>
            <a:prstGeom prst="rect">
              <a:avLst/>
            </a:prstGeom>
            <a:noFill/>
          </p:spPr>
          <p:txBody>
            <a:bodyPr wrap="none" rtlCol="0">
              <a:spAutoFit/>
            </a:bodyPr>
            <a:lstStyle/>
            <a:p>
              <a:pPr algn="ctr"/>
              <a:r>
                <a:rPr lang="en-IN" dirty="0">
                  <a:solidFill>
                    <a:schemeClr val="bg1"/>
                  </a:solidFill>
                  <a:latin typeface="Open Sans" panose="020B0606030504020204" pitchFamily="34" charset="0"/>
                  <a:ea typeface="Open Sans" panose="020B0606030504020204" pitchFamily="34" charset="0"/>
                  <a:cs typeface="Open Sans" panose="020B0606030504020204" pitchFamily="34" charset="0"/>
                </a:rPr>
                <a:t>Imperative logic</a:t>
              </a:r>
            </a:p>
          </p:txBody>
        </p:sp>
        <p:sp>
          <p:nvSpPr>
            <p:cNvPr id="25" name="TextBox 24">
              <a:extLst>
                <a:ext uri="{FF2B5EF4-FFF2-40B4-BE49-F238E27FC236}">
                  <a16:creationId xmlns:a16="http://schemas.microsoft.com/office/drawing/2014/main" id="{E9705332-7463-4B3F-8F97-C77E1E754355}"/>
                </a:ext>
              </a:extLst>
            </p:cNvPr>
            <p:cNvSpPr txBox="1"/>
            <p:nvPr/>
          </p:nvSpPr>
          <p:spPr>
            <a:xfrm rot="16200000">
              <a:off x="7759481" y="2494847"/>
              <a:ext cx="1097855" cy="457719"/>
            </a:xfrm>
            <a:prstGeom prst="rect">
              <a:avLst/>
            </a:prstGeom>
            <a:noFill/>
          </p:spPr>
          <p:txBody>
            <a:bodyPr wrap="square" rtlCol="0">
              <a:spAutoFit/>
            </a:bodyPr>
            <a:lstStyle/>
            <a:p>
              <a:pPr algn="ctr">
                <a:lnSpc>
                  <a:spcPct val="80000"/>
                </a:lnSpc>
              </a:pPr>
              <a:r>
                <a:rPr lang="en-IN" dirty="0">
                  <a:solidFill>
                    <a:schemeClr val="bg1"/>
                  </a:solidFill>
                  <a:latin typeface="Open Sans" panose="020B0606030504020204" pitchFamily="34" charset="0"/>
                  <a:ea typeface="Open Sans" panose="020B0606030504020204" pitchFamily="34" charset="0"/>
                  <a:cs typeface="Open Sans" panose="020B0606030504020204" pitchFamily="34" charset="0"/>
                </a:rPr>
                <a:t>Declarative</a:t>
              </a:r>
              <a:r>
                <a:rPr lang="en-IN"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en-IN" dirty="0">
                  <a:solidFill>
                    <a:schemeClr val="bg1"/>
                  </a:solidFill>
                  <a:latin typeface="Open Sans" panose="020B0606030504020204" pitchFamily="34" charset="0"/>
                  <a:ea typeface="Open Sans" panose="020B0606030504020204" pitchFamily="34" charset="0"/>
                  <a:cs typeface="Open Sans" panose="020B0606030504020204" pitchFamily="34" charset="0"/>
                </a:rPr>
                <a:t>logic</a:t>
              </a:r>
            </a:p>
          </p:txBody>
        </p:sp>
        <p:sp>
          <p:nvSpPr>
            <p:cNvPr id="26" name="Arc 25">
              <a:extLst>
                <a:ext uri="{FF2B5EF4-FFF2-40B4-BE49-F238E27FC236}">
                  <a16:creationId xmlns:a16="http://schemas.microsoft.com/office/drawing/2014/main" id="{59A3024A-E705-4DBA-9F42-04398012BB9D}"/>
                </a:ext>
              </a:extLst>
            </p:cNvPr>
            <p:cNvSpPr/>
            <p:nvPr/>
          </p:nvSpPr>
          <p:spPr>
            <a:xfrm>
              <a:off x="5394620" y="3553704"/>
              <a:ext cx="1399586" cy="1399582"/>
            </a:xfrm>
            <a:prstGeom prst="arc">
              <a:avLst>
                <a:gd name="adj1" fmla="val 17115302"/>
                <a:gd name="adj2" fmla="val 15198050"/>
              </a:avLst>
            </a:prstGeom>
            <a:ln w="19050">
              <a:solidFill>
                <a:schemeClr val="bg1"/>
              </a:solidFill>
              <a:prstDash val="dash"/>
              <a:headEnd type="none"/>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27" name="TextBox 26">
            <a:extLst>
              <a:ext uri="{FF2B5EF4-FFF2-40B4-BE49-F238E27FC236}">
                <a16:creationId xmlns:a16="http://schemas.microsoft.com/office/drawing/2014/main" id="{8ED076ED-F04E-4665-8167-B80E822D6754}"/>
              </a:ext>
            </a:extLst>
          </p:cNvPr>
          <p:cNvSpPr txBox="1"/>
          <p:nvPr/>
        </p:nvSpPr>
        <p:spPr>
          <a:xfrm>
            <a:off x="7470168" y="1028708"/>
            <a:ext cx="2999712" cy="646331"/>
          </a:xfrm>
          <a:prstGeom prst="rect">
            <a:avLst/>
          </a:prstGeom>
          <a:noFill/>
        </p:spPr>
        <p:txBody>
          <a:bodyPr wrap="square" lIns="0" rIns="0" rtlCol="0" anchor="t">
            <a:spAutoFit/>
          </a:bodyPr>
          <a:lstStyle/>
          <a:p>
            <a:r>
              <a:rPr lang="en-IN">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Dataflow </a:t>
            </a:r>
            <a:r>
              <a:rPr lang="en-IN"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Graph Pure SQL Statement</a:t>
            </a:r>
            <a:endParaRPr lang="en-IN" sz="18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8" name="Rectangle 27">
            <a:extLst>
              <a:ext uri="{FF2B5EF4-FFF2-40B4-BE49-F238E27FC236}">
                <a16:creationId xmlns:a16="http://schemas.microsoft.com/office/drawing/2014/main" id="{925CC1E3-99DA-4568-BE9F-2177C06DAF2D}"/>
              </a:ext>
            </a:extLst>
          </p:cNvPr>
          <p:cNvSpPr/>
          <p:nvPr/>
        </p:nvSpPr>
        <p:spPr>
          <a:xfrm>
            <a:off x="7655698" y="1642750"/>
            <a:ext cx="3184580" cy="1077218"/>
          </a:xfrm>
          <a:prstGeom prst="rect">
            <a:avLst/>
          </a:prstGeom>
        </p:spPr>
        <p:txBody>
          <a:bodyPr wrap="square" lIns="0" rIns="0" anchor="t">
            <a:spAutoFit/>
          </a:bodyPr>
          <a:lstStyle/>
          <a:p>
            <a:pPr marL="285750" indent="-285750">
              <a:buFontTx/>
              <a:buChar char="-"/>
            </a:pPr>
            <a:r>
              <a:rPr lang="en-US" sz="1600" dirty="0"/>
              <a:t>Code gets converted to Data Flow Graph</a:t>
            </a:r>
          </a:p>
          <a:p>
            <a:pPr marL="285750" indent="-285750">
              <a:buFontTx/>
              <a:buChar char="-"/>
            </a:pPr>
            <a:r>
              <a:rPr lang="en-US" sz="1600" dirty="0"/>
              <a:t>It has strong chances of getting executed in Parallel mode</a:t>
            </a:r>
          </a:p>
        </p:txBody>
      </p:sp>
      <p:sp>
        <p:nvSpPr>
          <p:cNvPr id="29" name="TextBox 28">
            <a:extLst>
              <a:ext uri="{FF2B5EF4-FFF2-40B4-BE49-F238E27FC236}">
                <a16:creationId xmlns:a16="http://schemas.microsoft.com/office/drawing/2014/main" id="{5F5A9456-1CDF-4854-9907-2B4322D55D47}"/>
              </a:ext>
            </a:extLst>
          </p:cNvPr>
          <p:cNvSpPr txBox="1"/>
          <p:nvPr/>
        </p:nvSpPr>
        <p:spPr>
          <a:xfrm>
            <a:off x="7614510" y="5215309"/>
            <a:ext cx="3413153" cy="646331"/>
          </a:xfrm>
          <a:prstGeom prst="rect">
            <a:avLst/>
          </a:prstGeom>
          <a:noFill/>
        </p:spPr>
        <p:txBody>
          <a:bodyPr wrap="square" lIns="0" rIns="0" rtlCol="0" anchor="t">
            <a:spAutoFit/>
          </a:bodyPr>
          <a:lstStyle/>
          <a:p>
            <a:pPr algn="ctr"/>
            <a:r>
              <a:rPr lang="en-US" dirty="0">
                <a:latin typeface="Open Sans" panose="020B0606030504020204"/>
              </a:rPr>
              <a:t>Orchestration Logic(IF, LOOPS, EXCEP, FOR, WHILE)</a:t>
            </a:r>
          </a:p>
        </p:txBody>
      </p:sp>
      <p:sp>
        <p:nvSpPr>
          <p:cNvPr id="30" name="Rectangle 29">
            <a:extLst>
              <a:ext uri="{FF2B5EF4-FFF2-40B4-BE49-F238E27FC236}">
                <a16:creationId xmlns:a16="http://schemas.microsoft.com/office/drawing/2014/main" id="{17876363-FC04-4D16-9A53-42C7EA0174BE}"/>
              </a:ext>
            </a:extLst>
          </p:cNvPr>
          <p:cNvSpPr/>
          <p:nvPr/>
        </p:nvSpPr>
        <p:spPr>
          <a:xfrm>
            <a:off x="8012077" y="5802847"/>
            <a:ext cx="2828201" cy="584775"/>
          </a:xfrm>
          <a:prstGeom prst="rect">
            <a:avLst/>
          </a:prstGeom>
        </p:spPr>
        <p:txBody>
          <a:bodyPr wrap="square" lIns="0" rIns="0" anchor="t">
            <a:spAutoFit/>
          </a:bodyPr>
          <a:lstStyle/>
          <a:p>
            <a:pPr marL="285750" indent="-285750">
              <a:buFontTx/>
              <a:buChar char="-"/>
            </a:pPr>
            <a:r>
              <a:rPr lang="en-US" sz="1600" dirty="0"/>
              <a:t>Used for Complex logic</a:t>
            </a:r>
          </a:p>
          <a:p>
            <a:pPr marL="285750" indent="-285750">
              <a:buFontTx/>
              <a:buChar char="-"/>
            </a:pPr>
            <a:r>
              <a:rPr lang="en-US" sz="1600" dirty="0"/>
              <a:t>There is no parallel processing</a:t>
            </a:r>
          </a:p>
        </p:txBody>
      </p:sp>
    </p:spTree>
    <p:extLst>
      <p:ext uri="{BB962C8B-B14F-4D97-AF65-F5344CB8AC3E}">
        <p14:creationId xmlns:p14="http://schemas.microsoft.com/office/powerpoint/2010/main" val="752654946"/>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7931</TotalTime>
  <Words>3531</Words>
  <Application>Microsoft Office PowerPoint</Application>
  <PresentationFormat>Widescreen</PresentationFormat>
  <Paragraphs>322</Paragraphs>
  <Slides>25</Slides>
  <Notes>11</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25</vt:i4>
      </vt:variant>
    </vt:vector>
  </HeadingPairs>
  <TitlesOfParts>
    <vt:vector size="36" baseType="lpstr">
      <vt:lpstr>Arial</vt:lpstr>
      <vt:lpstr>Arial Black</vt:lpstr>
      <vt:lpstr>Calibri</vt:lpstr>
      <vt:lpstr>Calibri Light</vt:lpstr>
      <vt:lpstr>Candara</vt:lpstr>
      <vt:lpstr>Cooper Black</vt:lpstr>
      <vt:lpstr>Courier New</vt:lpstr>
      <vt:lpstr>Open Sans</vt:lpstr>
      <vt:lpstr>Segoe UI Light</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cvedi@soyuztechnologies.com</cp:lastModifiedBy>
  <cp:revision>577</cp:revision>
  <dcterms:created xsi:type="dcterms:W3CDTF">2016-07-10T03:33:26Z</dcterms:created>
  <dcterms:modified xsi:type="dcterms:W3CDTF">2021-05-22T05:41:41Z</dcterms:modified>
</cp:coreProperties>
</file>